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4.xml" ContentType="application/vnd.openxmlformats-officedocument.presentationml.tags+xml"/>
  <Override PartName="/ppt/notesSlides/notesSlide4.xml" ContentType="application/vnd.openxmlformats-officedocument.presentationml.notesSlide+xml"/>
  <Override PartName="/ppt/tags/tag5.xml" ContentType="application/vnd.openxmlformats-officedocument.presentationml.tags+xml"/>
  <Override PartName="/ppt/notesSlides/notesSlide5.xml" ContentType="application/vnd.openxmlformats-officedocument.presentationml.notesSlide+xml"/>
  <Override PartName="/ppt/tags/tag6.xml" ContentType="application/vnd.openxmlformats-officedocument.presentationml.tags+xml"/>
  <Override PartName="/ppt/notesSlides/notesSlide6.xml" ContentType="application/vnd.openxmlformats-officedocument.presentationml.notesSlide+xml"/>
  <Override PartName="/ppt/tags/tag7.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tags/tag8.xml" ContentType="application/vnd.openxmlformats-officedocument.presentationml.tags+xml"/>
  <Override PartName="/ppt/notesSlides/notesSlide15.xml" ContentType="application/vnd.openxmlformats-officedocument.presentationml.notesSlide+xml"/>
  <Override PartName="/ppt/tags/tag9.xml" ContentType="application/vnd.openxmlformats-officedocument.presentationml.tags+xml"/>
  <Override PartName="/ppt/notesSlides/notesSlide16.xml" ContentType="application/vnd.openxmlformats-officedocument.presentationml.notesSlide+xml"/>
  <Override PartName="/ppt/tags/tag10.xml" ContentType="application/vnd.openxmlformats-officedocument.presentationml.tags+xml"/>
  <Override PartName="/ppt/notesSlides/notesSlide17.xml" ContentType="application/vnd.openxmlformats-officedocument.presentationml.notesSlide+xml"/>
  <Override PartName="/ppt/tags/tag11.xml" ContentType="application/vnd.openxmlformats-officedocument.presentationml.tags+xml"/>
  <Override PartName="/ppt/notesSlides/notesSlide18.xml" ContentType="application/vnd.openxmlformats-officedocument.presentationml.notesSlide+xml"/>
  <Override PartName="/ppt/tags/tag12.xml" ContentType="application/vnd.openxmlformats-officedocument.presentationml.tags+xml"/>
  <Override PartName="/ppt/notesSlides/notesSlide19.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tags/tag13.xml" ContentType="application/vnd.openxmlformats-officedocument.presentationml.tags+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tags/tag14.xml" ContentType="application/vnd.openxmlformats-officedocument.presentationml.tags+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7"/>
  </p:notesMasterIdLst>
  <p:handoutMasterIdLst>
    <p:handoutMasterId r:id="rId28"/>
  </p:handoutMasterIdLst>
  <p:sldIdLst>
    <p:sldId id="496" r:id="rId2"/>
    <p:sldId id="396" r:id="rId3"/>
    <p:sldId id="397" r:id="rId4"/>
    <p:sldId id="330" r:id="rId5"/>
    <p:sldId id="415" r:id="rId6"/>
    <p:sldId id="399" r:id="rId7"/>
    <p:sldId id="400" r:id="rId8"/>
    <p:sldId id="401" r:id="rId9"/>
    <p:sldId id="402" r:id="rId10"/>
    <p:sldId id="403" r:id="rId11"/>
    <p:sldId id="404" r:id="rId12"/>
    <p:sldId id="405" r:id="rId13"/>
    <p:sldId id="406" r:id="rId14"/>
    <p:sldId id="438" r:id="rId15"/>
    <p:sldId id="455" r:id="rId16"/>
    <p:sldId id="457" r:id="rId17"/>
    <p:sldId id="456" r:id="rId18"/>
    <p:sldId id="458" r:id="rId19"/>
    <p:sldId id="540" r:id="rId20"/>
    <p:sldId id="466" r:id="rId21"/>
    <p:sldId id="541" r:id="rId22"/>
    <p:sldId id="465" r:id="rId23"/>
    <p:sldId id="467" r:id="rId24"/>
    <p:sldId id="320" r:id="rId25"/>
    <p:sldId id="315" r:id="rId26"/>
  </p:sldIdLst>
  <p:sldSz cx="12192000" cy="6858000"/>
  <p:notesSz cx="6858000" cy="9144000"/>
  <p:custDataLst>
    <p:tags r:id="rId29"/>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abik, Gabriel" initials="KG" lastIdx="13" clrIdx="0"/>
  <p:cmAuthor id="2" name="Brannon, Brooke" initials="BB" lastIdx="25" clrIdx="1">
    <p:extLst>
      <p:ext uri="{19B8F6BF-5375-455C-9EA6-DF929625EA0E}">
        <p15:presenceInfo xmlns:p15="http://schemas.microsoft.com/office/powerpoint/2012/main" userId="S-1-5-21-1407069837-2091007605-538272213-28211697" providerId="AD"/>
      </p:ext>
    </p:extLst>
  </p:cmAuthor>
  <p:cmAuthor id="3" name="Microsoft Office User" initials="MOU" lastIdx="2" clrIdx="2">
    <p:extLst>
      <p:ext uri="{19B8F6BF-5375-455C-9EA6-DF929625EA0E}">
        <p15:presenceInfo xmlns:p15="http://schemas.microsoft.com/office/powerpoint/2012/main" userId="Microsoft Office Us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189" autoAdjust="0"/>
    <p:restoredTop sz="59893" autoAdjust="0"/>
  </p:normalViewPr>
  <p:slideViewPr>
    <p:cSldViewPr snapToGrid="0" snapToObjects="1">
      <p:cViewPr varScale="1">
        <p:scale>
          <a:sx n="48" d="100"/>
          <a:sy n="48" d="100"/>
        </p:scale>
        <p:origin x="1930" y="48"/>
      </p:cViewPr>
      <p:guideLst/>
    </p:cSldViewPr>
  </p:slideViewPr>
  <p:notesTextViewPr>
    <p:cViewPr>
      <p:scale>
        <a:sx n="3" d="2"/>
        <a:sy n="3" d="2"/>
      </p:scale>
      <p:origin x="0" y="0"/>
    </p:cViewPr>
  </p:notesTextViewPr>
  <p:sorterViewPr>
    <p:cViewPr>
      <p:scale>
        <a:sx n="66" d="100"/>
        <a:sy n="66" d="100"/>
      </p:scale>
      <p:origin x="0" y="0"/>
    </p:cViewPr>
  </p:sorterViewPr>
  <p:notesViewPr>
    <p:cSldViewPr snapToGrid="0" snapToObjects="1">
      <p:cViewPr varScale="1">
        <p:scale>
          <a:sx n="49" d="100"/>
          <a:sy n="49" d="100"/>
        </p:scale>
        <p:origin x="2668" y="4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commentAuthors" Target="commentAuthors.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0"/>
          <c:order val="0"/>
          <c:tx>
            <c:strRef>
              <c:f>Sheet1!$A$2</c:f>
              <c:strCache>
                <c:ptCount val="1"/>
                <c:pt idx="0">
                  <c:v>Server</c:v>
                </c:pt>
              </c:strCache>
            </c:strRef>
          </c:tx>
          <c:spPr>
            <a:solidFill>
              <a:schemeClr val="accent1"/>
            </a:solidFill>
            <a:ln>
              <a:noFill/>
            </a:ln>
            <a:effectLst/>
          </c:spPr>
          <c:invertIfNegative val="0"/>
          <c:cat>
            <c:strRef>
              <c:f>Sheet1!$B$1:$C$1</c:f>
              <c:strCache>
                <c:ptCount val="2"/>
                <c:pt idx="0">
                  <c:v>On-Premises</c:v>
                </c:pt>
                <c:pt idx="1">
                  <c:v>AWS</c:v>
                </c:pt>
              </c:strCache>
            </c:strRef>
          </c:cat>
          <c:val>
            <c:numRef>
              <c:f>Sheet1!$B$2:$C$2</c:f>
              <c:numCache>
                <c:formatCode>General</c:formatCode>
                <c:ptCount val="2"/>
                <c:pt idx="0">
                  <c:v>91922</c:v>
                </c:pt>
                <c:pt idx="1">
                  <c:v>2547</c:v>
                </c:pt>
              </c:numCache>
            </c:numRef>
          </c:val>
          <c:extLst>
            <c:ext xmlns:c16="http://schemas.microsoft.com/office/drawing/2014/chart" uri="{C3380CC4-5D6E-409C-BE32-E72D297353CC}">
              <c16:uniqueId val="{00000000-BAEE-B146-986A-74504D552B91}"/>
            </c:ext>
          </c:extLst>
        </c:ser>
        <c:ser>
          <c:idx val="1"/>
          <c:order val="1"/>
          <c:tx>
            <c:strRef>
              <c:f>Sheet1!$A$3</c:f>
              <c:strCache>
                <c:ptCount val="1"/>
                <c:pt idx="0">
                  <c:v>Storage</c:v>
                </c:pt>
              </c:strCache>
            </c:strRef>
          </c:tx>
          <c:spPr>
            <a:solidFill>
              <a:schemeClr val="accent2"/>
            </a:solidFill>
            <a:ln>
              <a:noFill/>
            </a:ln>
            <a:effectLst/>
          </c:spPr>
          <c:invertIfNegative val="0"/>
          <c:cat>
            <c:strRef>
              <c:f>Sheet1!$B$1:$C$1</c:f>
              <c:strCache>
                <c:ptCount val="2"/>
                <c:pt idx="0">
                  <c:v>On-Premises</c:v>
                </c:pt>
                <c:pt idx="1">
                  <c:v>AWS</c:v>
                </c:pt>
              </c:strCache>
            </c:strRef>
          </c:cat>
          <c:val>
            <c:numRef>
              <c:f>Sheet1!$B$3:$C$3</c:f>
              <c:numCache>
                <c:formatCode>General</c:formatCode>
                <c:ptCount val="2"/>
                <c:pt idx="0">
                  <c:v>67840</c:v>
                </c:pt>
                <c:pt idx="1">
                  <c:v>4963</c:v>
                </c:pt>
              </c:numCache>
            </c:numRef>
          </c:val>
          <c:extLst>
            <c:ext xmlns:c16="http://schemas.microsoft.com/office/drawing/2014/chart" uri="{C3380CC4-5D6E-409C-BE32-E72D297353CC}">
              <c16:uniqueId val="{00000001-BAEE-B146-986A-74504D552B91}"/>
            </c:ext>
          </c:extLst>
        </c:ser>
        <c:ser>
          <c:idx val="2"/>
          <c:order val="2"/>
          <c:tx>
            <c:strRef>
              <c:f>Sheet1!$A$4</c:f>
              <c:strCache>
                <c:ptCount val="1"/>
                <c:pt idx="0">
                  <c:v>Network</c:v>
                </c:pt>
              </c:strCache>
            </c:strRef>
          </c:tx>
          <c:spPr>
            <a:solidFill>
              <a:schemeClr val="accent3"/>
            </a:solidFill>
            <a:ln>
              <a:noFill/>
            </a:ln>
            <a:effectLst/>
          </c:spPr>
          <c:invertIfNegative val="0"/>
          <c:cat>
            <c:strRef>
              <c:f>Sheet1!$B$1:$C$1</c:f>
              <c:strCache>
                <c:ptCount val="2"/>
                <c:pt idx="0">
                  <c:v>On-Premises</c:v>
                </c:pt>
                <c:pt idx="1">
                  <c:v>AWS</c:v>
                </c:pt>
              </c:strCache>
            </c:strRef>
          </c:cat>
          <c:val>
            <c:numRef>
              <c:f>Sheet1!$B$4:$C$4</c:f>
              <c:numCache>
                <c:formatCode>General</c:formatCode>
                <c:ptCount val="2"/>
                <c:pt idx="0">
                  <c:v>7660</c:v>
                </c:pt>
                <c:pt idx="1">
                  <c:v>0</c:v>
                </c:pt>
              </c:numCache>
            </c:numRef>
          </c:val>
          <c:extLst>
            <c:ext xmlns:c16="http://schemas.microsoft.com/office/drawing/2014/chart" uri="{C3380CC4-5D6E-409C-BE32-E72D297353CC}">
              <c16:uniqueId val="{00000003-BAEE-B146-986A-74504D552B91}"/>
            </c:ext>
          </c:extLst>
        </c:ser>
        <c:ser>
          <c:idx val="3"/>
          <c:order val="3"/>
          <c:tx>
            <c:strRef>
              <c:f>Sheet1!$A$5</c:f>
              <c:strCache>
                <c:ptCount val="1"/>
                <c:pt idx="0">
                  <c:v>IT-Labor</c:v>
                </c:pt>
              </c:strCache>
            </c:strRef>
          </c:tx>
          <c:spPr>
            <a:solidFill>
              <a:schemeClr val="accent4"/>
            </a:solidFill>
            <a:ln>
              <a:noFill/>
            </a:ln>
            <a:effectLst/>
          </c:spPr>
          <c:invertIfNegative val="0"/>
          <c:cat>
            <c:strRef>
              <c:f>Sheet1!$B$1:$C$1</c:f>
              <c:strCache>
                <c:ptCount val="2"/>
                <c:pt idx="0">
                  <c:v>On-Premises</c:v>
                </c:pt>
                <c:pt idx="1">
                  <c:v>AWS</c:v>
                </c:pt>
              </c:strCache>
            </c:strRef>
          </c:cat>
          <c:val>
            <c:numRef>
              <c:f>Sheet1!$B$5:$C$5</c:f>
              <c:numCache>
                <c:formatCode>General</c:formatCode>
                <c:ptCount val="2"/>
                <c:pt idx="0">
                  <c:v>0</c:v>
                </c:pt>
                <c:pt idx="1">
                  <c:v>0</c:v>
                </c:pt>
              </c:numCache>
            </c:numRef>
          </c:val>
          <c:extLst>
            <c:ext xmlns:c16="http://schemas.microsoft.com/office/drawing/2014/chart" uri="{C3380CC4-5D6E-409C-BE32-E72D297353CC}">
              <c16:uniqueId val="{00000004-BAEE-B146-986A-74504D552B91}"/>
            </c:ext>
          </c:extLst>
        </c:ser>
        <c:ser>
          <c:idx val="4"/>
          <c:order val="4"/>
          <c:tx>
            <c:strRef>
              <c:f>Sheet1!$A$6</c:f>
              <c:strCache>
                <c:ptCount val="1"/>
                <c:pt idx="0">
                  <c:v>Total</c:v>
                </c:pt>
              </c:strCache>
            </c:strRef>
          </c:tx>
          <c:spPr>
            <a:solidFill>
              <a:schemeClr val="accent5"/>
            </a:solidFill>
            <a:ln>
              <a:noFill/>
            </a:ln>
            <a:effectLst/>
          </c:spPr>
          <c:invertIfNegative val="0"/>
          <c:cat>
            <c:strRef>
              <c:f>Sheet1!$B$1:$C$1</c:f>
              <c:strCache>
                <c:ptCount val="2"/>
                <c:pt idx="0">
                  <c:v>On-Premises</c:v>
                </c:pt>
                <c:pt idx="1">
                  <c:v>AWS</c:v>
                </c:pt>
              </c:strCache>
            </c:strRef>
          </c:cat>
          <c:val>
            <c:numRef>
              <c:f>Sheet1!$B$6:$C$6</c:f>
              <c:numCache>
                <c:formatCode>General</c:formatCode>
                <c:ptCount val="2"/>
                <c:pt idx="0">
                  <c:v>167422</c:v>
                </c:pt>
                <c:pt idx="1">
                  <c:v>7510</c:v>
                </c:pt>
              </c:numCache>
            </c:numRef>
          </c:val>
          <c:extLst>
            <c:ext xmlns:c16="http://schemas.microsoft.com/office/drawing/2014/chart" uri="{C3380CC4-5D6E-409C-BE32-E72D297353CC}">
              <c16:uniqueId val="{00000005-BAEE-B146-986A-74504D552B91}"/>
            </c:ext>
          </c:extLst>
        </c:ser>
        <c:dLbls>
          <c:showLegendKey val="0"/>
          <c:showVal val="0"/>
          <c:showCatName val="0"/>
          <c:showSerName val="0"/>
          <c:showPercent val="0"/>
          <c:showBubbleSize val="0"/>
        </c:dLbls>
        <c:gapWidth val="219"/>
        <c:overlap val="100"/>
        <c:axId val="1781183663"/>
        <c:axId val="1781185359"/>
      </c:barChart>
      <c:catAx>
        <c:axId val="178118366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fr-FR"/>
          </a:p>
        </c:txPr>
        <c:crossAx val="1781185359"/>
        <c:crosses val="autoZero"/>
        <c:auto val="1"/>
        <c:lblAlgn val="ctr"/>
        <c:lblOffset val="100"/>
        <c:noMultiLvlLbl val="0"/>
      </c:catAx>
      <c:valAx>
        <c:axId val="1781185359"/>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fr-FR"/>
          </a:p>
        </c:txPr>
        <c:crossAx val="1781183663"/>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1400" b="0" i="0" u="none" strike="noStrike" kern="1200" baseline="0">
              <a:solidFill>
                <a:schemeClr val="tx1">
                  <a:lumMod val="65000"/>
                  <a:lumOff val="35000"/>
                </a:schemeClr>
              </a:solidFill>
              <a:latin typeface="Amazon Ember" panose="020B0603020204020204" pitchFamily="34" charset="0"/>
              <a:ea typeface="Amazon Ember" panose="020B0603020204020204" pitchFamily="34" charset="0"/>
              <a:cs typeface="Amazon Ember" panose="020B0603020204020204" pitchFamily="34" charset="0"/>
            </a:defRPr>
          </a:pPr>
          <a:endParaRPr lang="fr-F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r-FR"/>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0893DF8-D520-BB40-837C-91CE1787B0EB}" type="datetimeFigureOut">
              <a:rPr lang="en-US" smtClean="0"/>
              <a:t>9/5/2021</a:t>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298FB97-EEE8-A641-B9BA-ACE8418557CD}" type="slidenum">
              <a:rPr lang="en-US" smtClean="0"/>
              <a:t>‹N°›</a:t>
            </a:fld>
            <a:endParaRPr lang="en-US" dirty="0"/>
          </a:p>
        </p:txBody>
      </p:sp>
    </p:spTree>
    <p:extLst>
      <p:ext uri="{BB962C8B-B14F-4D97-AF65-F5344CB8AC3E}">
        <p14:creationId xmlns:p14="http://schemas.microsoft.com/office/powerpoint/2010/main" val="1485269695"/>
      </p:ext>
    </p:extLst>
  </p:cSld>
  <p:clrMap bg1="lt1" tx1="dk1" bg2="lt2" tx2="dk2" accent1="accent1" accent2="accent2" accent3="accent3" accent4="accent4" accent5="accent5" accent6="accent6" hlink="hlink" folHlink="folHlink"/>
  <p:hf sldNum="0"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1EFA781-CA11-2141-A5F7-C7B0DDD8E00E}" type="datetimeFigureOut">
              <a:rPr lang="en-US" smtClean="0"/>
              <a:t>9/5/2021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E092397-0699-5249-96BB-FDA4CA85BF35}" type="slidenum">
              <a:rPr lang="en-US" smtClean="0"/>
              <a:t>‹N°›</a:t>
            </a:fld>
            <a:endParaRPr lang="en-US" dirty="0"/>
          </a:p>
        </p:txBody>
      </p:sp>
    </p:spTree>
    <p:extLst>
      <p:ext uri="{BB962C8B-B14F-4D97-AF65-F5344CB8AC3E}">
        <p14:creationId xmlns:p14="http://schemas.microsoft.com/office/powerpoint/2010/main" val="35696427"/>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aws.amazon.com/free/"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aws.amazon.com/pricing/" TargetMode="External"/><Relationship Id="rId2" Type="http://schemas.openxmlformats.org/officeDocument/2006/relationships/slide" Target="../slides/slide14.xml"/><Relationship Id="rId1" Type="http://schemas.openxmlformats.org/officeDocument/2006/relationships/notesMaster" Target="../notesMasters/notesMaster1.xml"/><Relationship Id="rId4" Type="http://schemas.openxmlformats.org/officeDocument/2006/relationships/hyperlink" Target="https://d0.awsstatic.com/whitepapers/aws_pricing_overview.pdf" TargetMode="Externa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3" Type="http://schemas.openxmlformats.org/officeDocument/2006/relationships/hyperlink" Target="https://awstcocalculator.com/" TargetMode="External"/><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d0.awsstatic.com/whitepapers/aws_pricing_overview.pdf"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100" dirty="0"/>
              <a:t>Welcom</a:t>
            </a:r>
            <a:r>
              <a:rPr lang="en-US" sz="1100" baseline="0" dirty="0"/>
              <a:t>e to Module 1, Section 2 </a:t>
            </a:r>
            <a:r>
              <a:rPr lang="en-US" sz="1100" dirty="0"/>
              <a:t>– Cloud Economics.</a:t>
            </a:r>
          </a:p>
        </p:txBody>
      </p:sp>
    </p:spTree>
    <p:extLst>
      <p:ext uri="{BB962C8B-B14F-4D97-AF65-F5344CB8AC3E}">
        <p14:creationId xmlns:p14="http://schemas.microsoft.com/office/powerpoint/2010/main" val="41818861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200" kern="1200" dirty="0">
                <a:solidFill>
                  <a:schemeClr val="tx1"/>
                </a:solidFill>
                <a:effectLst/>
                <a:latin typeface="+mn-lt"/>
                <a:ea typeface="+mn-ea"/>
                <a:cs typeface="+mn-cs"/>
              </a:rPr>
              <a:t>AWS se concentre constamment sur la réduction des coûts matériels du centre de données, l'amélioration de l'efficacité opérationnelle, la réduction de la consommation d'énergie et, de manière générale, la réduction du coût des affaires.</a:t>
            </a:r>
          </a:p>
          <a:p>
            <a:endParaRPr lang="fr-FR" sz="1200" kern="1200" dirty="0">
              <a:solidFill>
                <a:schemeClr val="tx1"/>
              </a:solidFill>
              <a:effectLst/>
              <a:latin typeface="+mn-lt"/>
              <a:ea typeface="+mn-ea"/>
              <a:cs typeface="+mn-cs"/>
            </a:endParaRPr>
          </a:p>
          <a:p>
            <a:r>
              <a:rPr lang="fr-FR" sz="1200" kern="1200" dirty="0">
                <a:solidFill>
                  <a:schemeClr val="tx1"/>
                </a:solidFill>
                <a:effectLst/>
                <a:latin typeface="+mn-lt"/>
                <a:ea typeface="+mn-ea"/>
                <a:cs typeface="+mn-cs"/>
              </a:rPr>
              <a:t>Ces optimisations et les économies d'échelle substantielles et croissantes d'AWS vous permettent de réaliser des économies sous la forme d'une baisse des prix. Depuis 2006, AWS a baissé ses prix 61 fois !</a:t>
            </a:r>
          </a:p>
          <a:p>
            <a:endParaRPr lang="fr-FR" sz="1200" kern="1200" dirty="0">
              <a:solidFill>
                <a:schemeClr val="tx1"/>
              </a:solidFill>
              <a:effectLst/>
              <a:latin typeface="+mn-lt"/>
              <a:ea typeface="+mn-ea"/>
              <a:cs typeface="+mn-cs"/>
            </a:endParaRPr>
          </a:p>
          <a:p>
            <a:r>
              <a:rPr lang="fr-FR" sz="1200" kern="1200" dirty="0">
                <a:solidFill>
                  <a:schemeClr val="tx1"/>
                </a:solidFill>
                <a:effectLst/>
                <a:latin typeface="+mn-lt"/>
                <a:ea typeface="+mn-ea"/>
                <a:cs typeface="+mn-cs"/>
              </a:rPr>
              <a:t>Un autre avantage de la croissance d'AWS est que les ressources futures plus performantes remplacent les ressources actuelles sans frais supplémentaires.</a:t>
            </a:r>
            <a:endParaRPr lang="en-US" sz="12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70555136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sz="1200" kern="1200" dirty="0">
                <a:solidFill>
                  <a:schemeClr val="tx1"/>
                </a:solidFill>
                <a:effectLst/>
                <a:latin typeface="+mn-lt"/>
                <a:ea typeface="+mn-ea"/>
                <a:cs typeface="+mn-cs"/>
              </a:rPr>
              <a:t>AWS se rend compte que chaque client a des besoins différents. Si aucun des modèles de tarification AWS ne fonctionne pour votre projet, une tarification personnalisée est disponible pour les projets à volume élevé avec des exigences uniques.</a:t>
            </a:r>
            <a:endParaRPr lang="en-US" sz="12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249666362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6913"/>
            <a:ext cx="6197600" cy="348615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sz="1200" kern="1200" dirty="0">
                <a:solidFill>
                  <a:schemeClr val="tx1"/>
                </a:solidFill>
                <a:effectLst/>
                <a:latin typeface="+mn-lt"/>
                <a:ea typeface="+mn-ea"/>
                <a:cs typeface="+mn-cs"/>
              </a:rPr>
              <a:t>Pour aider les nouveaux clients AWS à démarrer dans le cloud, AWS propose un niveau d'utilisation gratuit pour les nouveaux clients jusqu'à un an, applicable à certains services et options. Si vous êtes un nouveau client AWS, vous pouvez exécuter une micro-instance Amazon EC2 T1 gratuite pendant un an, tout en tirant parti d'un niveau d'utilisation gratuit pour Amazon S3, Amazon Elastic Block Store, Elastic </a:t>
            </a:r>
            <a:r>
              <a:rPr lang="fr-FR" sz="1200" kern="1200" dirty="0" err="1">
                <a:solidFill>
                  <a:schemeClr val="tx1"/>
                </a:solidFill>
                <a:effectLst/>
                <a:latin typeface="+mn-lt"/>
                <a:ea typeface="+mn-ea"/>
                <a:cs typeface="+mn-cs"/>
              </a:rPr>
              <a:t>Load</a:t>
            </a:r>
            <a:r>
              <a:rPr lang="fr-FR" sz="1200" kern="1200" dirty="0">
                <a:solidFill>
                  <a:schemeClr val="tx1"/>
                </a:solidFill>
                <a:effectLst/>
                <a:latin typeface="+mn-lt"/>
                <a:ea typeface="+mn-ea"/>
                <a:cs typeface="+mn-cs"/>
              </a:rPr>
              <a:t> Balancing, le transfert de données AWS et d'autres AWS. prestations de service.</a:t>
            </a: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Select the link for more details.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hlinkClick r:id="rId3"/>
              </a:rPr>
              <a:t>https://aws.amazon.com/free/</a:t>
            </a:r>
            <a:r>
              <a:rPr lang="en-US" sz="1200" kern="1200" dirty="0">
                <a:solidFill>
                  <a:schemeClr val="tx1"/>
                </a:solidFill>
                <a:effectLst/>
                <a:latin typeface="+mn-lt"/>
                <a:ea typeface="+mn-ea"/>
                <a:cs typeface="+mn-cs"/>
              </a:rPr>
              <a:t> </a:t>
            </a:r>
          </a:p>
        </p:txBody>
      </p:sp>
    </p:spTree>
    <p:extLst>
      <p:ext uri="{BB962C8B-B14F-4D97-AF65-F5344CB8AC3E}">
        <p14:creationId xmlns:p14="http://schemas.microsoft.com/office/powerpoint/2010/main" val="30445556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6913"/>
            <a:ext cx="6197600" cy="3486150"/>
          </a:xfrm>
        </p:spPr>
      </p:sp>
      <p:sp>
        <p:nvSpPr>
          <p:cNvPr id="3" name="Notes Placeholder 2"/>
          <p:cNvSpPr>
            <a:spLocks noGrp="1"/>
          </p:cNvSpPr>
          <p:nvPr>
            <p:ph type="body" idx="1"/>
          </p:nvPr>
        </p:nvSpPr>
        <p:spPr>
          <a:xfrm>
            <a:off x="406400" y="4400550"/>
            <a:ext cx="6197600" cy="3600450"/>
          </a:xfrm>
        </p:spPr>
        <p:txBody>
          <a:bodyPr/>
          <a:lstStyle/>
          <a:p>
            <a:r>
              <a:rPr lang="fr-FR" sz="1100" kern="1200" dirty="0">
                <a:solidFill>
                  <a:schemeClr val="tx1"/>
                </a:solidFill>
                <a:effectLst/>
                <a:latin typeface="+mn-lt"/>
                <a:ea typeface="+mn-ea"/>
                <a:cs typeface="+mn-cs"/>
              </a:rPr>
              <a:t>AWS propose également une variété de services sans frais supplémentaires.</a:t>
            </a:r>
          </a:p>
          <a:p>
            <a:r>
              <a:rPr lang="fr-FR" sz="1100" kern="1200" dirty="0">
                <a:solidFill>
                  <a:schemeClr val="tx1"/>
                </a:solidFill>
                <a:effectLst/>
                <a:latin typeface="+mn-lt"/>
                <a:ea typeface="+mn-ea"/>
                <a:cs typeface="+mn-cs"/>
              </a:rPr>
              <a:t> </a:t>
            </a:r>
          </a:p>
          <a:p>
            <a:r>
              <a:rPr lang="fr-FR" sz="1100" kern="1200" dirty="0">
                <a:solidFill>
                  <a:schemeClr val="tx1"/>
                </a:solidFill>
                <a:effectLst/>
                <a:latin typeface="+mn-lt"/>
                <a:ea typeface="+mn-ea"/>
                <a:cs typeface="+mn-cs"/>
              </a:rPr>
              <a:t>Amazon VPC vous permet de provisionner une section logiquement isolée du cloud AWS où vous pouvez lancer des ressources AWS dans un réseau virtuel que vous définissez.</a:t>
            </a:r>
          </a:p>
          <a:p>
            <a:r>
              <a:rPr lang="fr-FR" sz="1100" kern="1200" dirty="0">
                <a:solidFill>
                  <a:schemeClr val="tx1"/>
                </a:solidFill>
                <a:effectLst/>
                <a:latin typeface="+mn-lt"/>
                <a:ea typeface="+mn-ea"/>
                <a:cs typeface="+mn-cs"/>
              </a:rPr>
              <a:t>AWS Identity and Access Management (ou IAM) contrôle l'accès de vos utilisateurs aux services et ressources AWS.</a:t>
            </a:r>
          </a:p>
          <a:p>
            <a:r>
              <a:rPr lang="fr-FR" sz="1100" kern="1200" dirty="0">
                <a:solidFill>
                  <a:schemeClr val="tx1"/>
                </a:solidFill>
                <a:effectLst/>
                <a:latin typeface="+mn-lt"/>
                <a:ea typeface="+mn-ea"/>
                <a:cs typeface="+mn-cs"/>
              </a:rPr>
              <a:t>La facturation consolidée est une fonctionnalité de facturation dans AWS Organizations pour consolider le paiement de plusieurs comptes AWS ou de plusieurs comptes AISPL. La facturation consolidée fournit :</a:t>
            </a:r>
          </a:p>
          <a:p>
            <a:r>
              <a:rPr lang="fr-FR" sz="1100" kern="1200" dirty="0">
                <a:solidFill>
                  <a:schemeClr val="tx1"/>
                </a:solidFill>
                <a:effectLst/>
                <a:latin typeface="+mn-lt"/>
                <a:ea typeface="+mn-ea"/>
                <a:cs typeface="+mn-cs"/>
              </a:rPr>
              <a:t>Une facture pour plusieurs comptes.</a:t>
            </a:r>
          </a:p>
          <a:p>
            <a:r>
              <a:rPr lang="fr-FR" sz="1100" kern="1200" dirty="0">
                <a:solidFill>
                  <a:schemeClr val="tx1"/>
                </a:solidFill>
                <a:effectLst/>
                <a:latin typeface="+mn-lt"/>
                <a:ea typeface="+mn-ea"/>
                <a:cs typeface="+mn-cs"/>
              </a:rPr>
              <a:t>La possibilité de suivre facilement les frais de chaque compte.</a:t>
            </a:r>
          </a:p>
          <a:p>
            <a:r>
              <a:rPr lang="fr-FR" sz="1100" kern="1200" dirty="0">
                <a:solidFill>
                  <a:schemeClr val="tx1"/>
                </a:solidFill>
                <a:effectLst/>
                <a:latin typeface="+mn-lt"/>
                <a:ea typeface="+mn-ea"/>
                <a:cs typeface="+mn-cs"/>
              </a:rPr>
              <a:t>La possibilité de réduire les frais en raison des remises sur les prix de volume de l'utilisation combinée.</a:t>
            </a:r>
          </a:p>
          <a:p>
            <a:r>
              <a:rPr lang="fr-FR" sz="1100" kern="1200" dirty="0">
                <a:solidFill>
                  <a:schemeClr val="tx1"/>
                </a:solidFill>
                <a:effectLst/>
                <a:latin typeface="+mn-lt"/>
                <a:ea typeface="+mn-ea"/>
                <a:cs typeface="+mn-cs"/>
              </a:rPr>
              <a:t>Et vous pouvez consolider tous vos comptes à l'aide de la facturation consolidée et bénéficier d'avantages à plusieurs niveaux.</a:t>
            </a:r>
          </a:p>
          <a:p>
            <a:r>
              <a:rPr lang="fr-FR" sz="1100" kern="1200" dirty="0">
                <a:solidFill>
                  <a:schemeClr val="tx1"/>
                </a:solidFill>
                <a:effectLst/>
                <a:latin typeface="+mn-lt"/>
                <a:ea typeface="+mn-ea"/>
                <a:cs typeface="+mn-cs"/>
              </a:rPr>
              <a:t>AWS Elastic Beanstalk est un moyen encore plus simple pour vous de déployer et de gérer rapidement des applications dans le cloud AWS.</a:t>
            </a:r>
          </a:p>
          <a:p>
            <a:r>
              <a:rPr lang="fr-FR" sz="1100" kern="1200" dirty="0">
                <a:solidFill>
                  <a:schemeClr val="tx1"/>
                </a:solidFill>
                <a:effectLst/>
                <a:latin typeface="+mn-lt"/>
                <a:ea typeface="+mn-ea"/>
                <a:cs typeface="+mn-cs"/>
              </a:rPr>
              <a:t>AWS </a:t>
            </a:r>
            <a:r>
              <a:rPr lang="fr-FR" sz="1100" kern="1200" dirty="0" err="1">
                <a:solidFill>
                  <a:schemeClr val="tx1"/>
                </a:solidFill>
                <a:effectLst/>
                <a:latin typeface="+mn-lt"/>
                <a:ea typeface="+mn-ea"/>
                <a:cs typeface="+mn-cs"/>
              </a:rPr>
              <a:t>CloudFormation</a:t>
            </a:r>
            <a:r>
              <a:rPr lang="fr-FR" sz="1100" kern="1200" dirty="0">
                <a:solidFill>
                  <a:schemeClr val="tx1"/>
                </a:solidFill>
                <a:effectLst/>
                <a:latin typeface="+mn-lt"/>
                <a:ea typeface="+mn-ea"/>
                <a:cs typeface="+mn-cs"/>
              </a:rPr>
              <a:t> offre aux développeurs et aux administrateurs système un moyen simple de créer une collection de ressources AWS associées et de les provisionner de manière ordonnée et prévisible.</a:t>
            </a:r>
          </a:p>
          <a:p>
            <a:r>
              <a:rPr lang="fr-FR" sz="1100" kern="1200" dirty="0">
                <a:solidFill>
                  <a:schemeClr val="tx1"/>
                </a:solidFill>
                <a:effectLst/>
                <a:latin typeface="+mn-lt"/>
                <a:ea typeface="+mn-ea"/>
                <a:cs typeface="+mn-cs"/>
              </a:rPr>
              <a:t>La mise à l'échelle automatique ajoute ou supprime automatiquement des ressources en fonction des conditions que vous définissez. Les ressources que vous utilisez augmentent de manière transparente pendant les pics de demande pour maintenir les performances et diminuent automatiquement pendant les accalmies de la demande pour minimiser les coûts.</a:t>
            </a:r>
          </a:p>
          <a:p>
            <a:r>
              <a:rPr lang="fr-FR" sz="1100" kern="1200" dirty="0">
                <a:solidFill>
                  <a:schemeClr val="tx1"/>
                </a:solidFill>
                <a:effectLst/>
                <a:latin typeface="+mn-lt"/>
                <a:ea typeface="+mn-ea"/>
                <a:cs typeface="+mn-cs"/>
              </a:rPr>
              <a:t>AWS </a:t>
            </a:r>
            <a:r>
              <a:rPr lang="fr-FR" sz="1100" kern="1200" dirty="0" err="1">
                <a:solidFill>
                  <a:schemeClr val="tx1"/>
                </a:solidFill>
                <a:effectLst/>
                <a:latin typeface="+mn-lt"/>
                <a:ea typeface="+mn-ea"/>
                <a:cs typeface="+mn-cs"/>
              </a:rPr>
              <a:t>OpsWorks</a:t>
            </a:r>
            <a:r>
              <a:rPr lang="fr-FR" sz="1100" kern="1200" dirty="0">
                <a:solidFill>
                  <a:schemeClr val="tx1"/>
                </a:solidFill>
                <a:effectLst/>
                <a:latin typeface="+mn-lt"/>
                <a:ea typeface="+mn-ea"/>
                <a:cs typeface="+mn-cs"/>
              </a:rPr>
              <a:t> est un service de gestion d'applications qui facilite le déploiement et l'exploitation d'applications de toutes formes et tailles.</a:t>
            </a:r>
          </a:p>
          <a:p>
            <a:endParaRPr lang="fr-FR" sz="1100" kern="1200" dirty="0">
              <a:solidFill>
                <a:schemeClr val="tx1"/>
              </a:solidFill>
              <a:effectLst/>
              <a:latin typeface="+mn-lt"/>
              <a:ea typeface="+mn-ea"/>
              <a:cs typeface="+mn-cs"/>
            </a:endParaRPr>
          </a:p>
          <a:p>
            <a:r>
              <a:rPr lang="fr-FR" sz="1100" kern="1200" dirty="0">
                <a:solidFill>
                  <a:schemeClr val="tx1"/>
                </a:solidFill>
                <a:effectLst/>
                <a:latin typeface="+mn-lt"/>
                <a:ea typeface="+mn-ea"/>
                <a:cs typeface="+mn-cs"/>
              </a:rPr>
              <a:t>Notez que même si ces services sont gratuits, des frais peuvent être associés à d'autres services AWS utilisés conjointement avec ces services. Par exemple, lors de la mise à l'échelle automatique d'instances EC2 supplémentaires, des frais seront facturés pour ces instances.</a:t>
            </a:r>
            <a:endParaRPr lang="en-US" sz="11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169152016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6913"/>
            <a:ext cx="6197600" cy="3486150"/>
          </a:xfrm>
        </p:spPr>
      </p:sp>
      <p:sp>
        <p:nvSpPr>
          <p:cNvPr id="3" name="Notes Placeholder 2"/>
          <p:cNvSpPr>
            <a:spLocks noGrp="1"/>
          </p:cNvSpPr>
          <p:nvPr>
            <p:ph type="body" idx="1"/>
          </p:nvPr>
        </p:nvSpPr>
        <p:spPr/>
        <p:txBody>
          <a:bodyPr/>
          <a:lstStyle/>
          <a:p>
            <a:r>
              <a:rPr lang="fr-FR" sz="1100" kern="1200" dirty="0">
                <a:solidFill>
                  <a:schemeClr val="tx1"/>
                </a:solidFill>
                <a:effectLst/>
                <a:latin typeface="+mn-lt"/>
                <a:ea typeface="+mn-ea"/>
                <a:cs typeface="+mn-cs"/>
              </a:rPr>
              <a:t>En résumé, alors que le nombre et les types de services offerts par AWS ont considérablement augmenté, notre philosophie en matière de tarification n'a pas changé. À la fin de chaque mois, vous ne payez que ce que vous utilisez et vous pouvez commencer ou arrêter d'utiliser un produit à tout moment. Aucun contrat à long terme n'est requis.</a:t>
            </a:r>
          </a:p>
          <a:p>
            <a:endParaRPr lang="fr-FR" sz="1100" kern="1200" dirty="0">
              <a:solidFill>
                <a:schemeClr val="tx1"/>
              </a:solidFill>
              <a:effectLst/>
              <a:latin typeface="+mn-lt"/>
              <a:ea typeface="+mn-ea"/>
              <a:cs typeface="+mn-cs"/>
            </a:endParaRPr>
          </a:p>
          <a:p>
            <a:r>
              <a:rPr lang="fr-FR" sz="1100" kern="1200" dirty="0">
                <a:solidFill>
                  <a:schemeClr val="tx1"/>
                </a:solidFill>
                <a:effectLst/>
                <a:latin typeface="+mn-lt"/>
                <a:ea typeface="+mn-ea"/>
                <a:cs typeface="+mn-cs"/>
              </a:rPr>
              <a:t>La meilleure façon d'estimer les coûts consiste à examiner les caractéristiques fondamentales de chaque service AWS, à estimer votre utilisation pour chaque caractéristique, puis à mapper cette utilisation sur les prix publiés sur le site Web. La stratégie de tarification des services vous offre une grande flexibilité pour choisir les services dont vous avez besoin pour chaque projet et pour ne payer que ce que vous utilisez.</a:t>
            </a:r>
          </a:p>
          <a:p>
            <a:endParaRPr lang="fr-FR" sz="1100" kern="1200" dirty="0">
              <a:solidFill>
                <a:schemeClr val="tx1"/>
              </a:solidFill>
              <a:effectLst/>
              <a:latin typeface="+mn-lt"/>
              <a:ea typeface="+mn-ea"/>
              <a:cs typeface="+mn-cs"/>
            </a:endParaRPr>
          </a:p>
          <a:p>
            <a:r>
              <a:rPr lang="fr-FR" sz="1100" kern="1200" dirty="0">
                <a:solidFill>
                  <a:schemeClr val="tx1"/>
                </a:solidFill>
                <a:effectLst/>
                <a:latin typeface="+mn-lt"/>
                <a:ea typeface="+mn-ea"/>
                <a:cs typeface="+mn-cs"/>
              </a:rPr>
              <a:t>Il existe un certain nombre de services AWS gratuits, notamment :</a:t>
            </a:r>
          </a:p>
          <a:p>
            <a:r>
              <a:rPr lang="fr-FR" sz="1100" kern="1200" dirty="0">
                <a:solidFill>
                  <a:schemeClr val="tx1"/>
                </a:solidFill>
                <a:effectLst/>
                <a:latin typeface="+mn-lt"/>
                <a:ea typeface="+mn-ea"/>
                <a:cs typeface="+mn-cs"/>
              </a:rPr>
              <a:t>Amazon VPC,</a:t>
            </a:r>
          </a:p>
          <a:p>
            <a:r>
              <a:rPr lang="fr-FR" sz="1100" kern="1200" dirty="0">
                <a:solidFill>
                  <a:schemeClr val="tx1"/>
                </a:solidFill>
                <a:effectLst/>
                <a:latin typeface="+mn-lt"/>
                <a:ea typeface="+mn-ea"/>
                <a:cs typeface="+mn-cs"/>
              </a:rPr>
              <a:t>Haricot élastique,</a:t>
            </a:r>
          </a:p>
          <a:p>
            <a:r>
              <a:rPr lang="fr-FR" sz="1100" kern="1200" dirty="0">
                <a:solidFill>
                  <a:schemeClr val="tx1"/>
                </a:solidFill>
                <a:effectLst/>
                <a:latin typeface="+mn-lt"/>
                <a:ea typeface="+mn-ea"/>
                <a:cs typeface="+mn-cs"/>
              </a:rPr>
              <a:t>AWS </a:t>
            </a:r>
            <a:r>
              <a:rPr lang="fr-FR" sz="1100" kern="1200" dirty="0" err="1">
                <a:solidFill>
                  <a:schemeClr val="tx1"/>
                </a:solidFill>
                <a:effectLst/>
                <a:latin typeface="+mn-lt"/>
                <a:ea typeface="+mn-ea"/>
                <a:cs typeface="+mn-cs"/>
              </a:rPr>
              <a:t>CloudFormation</a:t>
            </a:r>
            <a:r>
              <a:rPr lang="fr-FR" sz="1100" kern="1200" dirty="0">
                <a:solidFill>
                  <a:schemeClr val="tx1"/>
                </a:solidFill>
                <a:effectLst/>
                <a:latin typeface="+mn-lt"/>
                <a:ea typeface="+mn-ea"/>
                <a:cs typeface="+mn-cs"/>
              </a:rPr>
              <a:t>,</a:t>
            </a:r>
          </a:p>
          <a:p>
            <a:r>
              <a:rPr lang="fr-FR" sz="1100" kern="1200" dirty="0">
                <a:solidFill>
                  <a:schemeClr val="tx1"/>
                </a:solidFill>
                <a:effectLst/>
                <a:latin typeface="+mn-lt"/>
                <a:ea typeface="+mn-ea"/>
                <a:cs typeface="+mn-cs"/>
              </a:rPr>
              <a:t>JE SUIS,</a:t>
            </a:r>
          </a:p>
          <a:p>
            <a:r>
              <a:rPr lang="fr-FR" sz="1100" kern="1200" dirty="0">
                <a:solidFill>
                  <a:schemeClr val="tx1"/>
                </a:solidFill>
                <a:effectLst/>
                <a:latin typeface="+mn-lt"/>
                <a:ea typeface="+mn-ea"/>
                <a:cs typeface="+mn-cs"/>
              </a:rPr>
              <a:t>Mise à l'échelle automatique,</a:t>
            </a:r>
          </a:p>
          <a:p>
            <a:r>
              <a:rPr lang="fr-FR" sz="1100" kern="1200" dirty="0">
                <a:solidFill>
                  <a:schemeClr val="tx1"/>
                </a:solidFill>
                <a:effectLst/>
                <a:latin typeface="+mn-lt"/>
                <a:ea typeface="+mn-ea"/>
                <a:cs typeface="+mn-cs"/>
              </a:rPr>
              <a:t>AWS </a:t>
            </a:r>
            <a:r>
              <a:rPr lang="fr-FR" sz="1100" kern="1200" dirty="0" err="1">
                <a:solidFill>
                  <a:schemeClr val="tx1"/>
                </a:solidFill>
                <a:effectLst/>
                <a:latin typeface="+mn-lt"/>
                <a:ea typeface="+mn-ea"/>
                <a:cs typeface="+mn-cs"/>
              </a:rPr>
              <a:t>OpsWorks</a:t>
            </a:r>
            <a:r>
              <a:rPr lang="fr-FR" sz="1100" kern="1200" dirty="0">
                <a:solidFill>
                  <a:schemeClr val="tx1"/>
                </a:solidFill>
                <a:effectLst/>
                <a:latin typeface="+mn-lt"/>
                <a:ea typeface="+mn-ea"/>
                <a:cs typeface="+mn-cs"/>
              </a:rPr>
              <a:t>, et</a:t>
            </a:r>
          </a:p>
          <a:p>
            <a:r>
              <a:rPr lang="fr-FR" sz="1100" kern="1200" dirty="0">
                <a:solidFill>
                  <a:schemeClr val="tx1"/>
                </a:solidFill>
                <a:effectLst/>
                <a:latin typeface="+mn-lt"/>
                <a:ea typeface="+mn-ea"/>
                <a:cs typeface="+mn-cs"/>
              </a:rPr>
              <a:t>Facturation consolidée</a:t>
            </a:r>
          </a:p>
          <a:p>
            <a:r>
              <a:rPr lang="fr-FR" sz="1100" kern="1200" dirty="0">
                <a:solidFill>
                  <a:schemeClr val="tx1"/>
                </a:solidFill>
                <a:effectLst/>
                <a:latin typeface="+mn-lt"/>
                <a:ea typeface="+mn-ea"/>
                <a:cs typeface="+mn-cs"/>
              </a:rPr>
              <a:t>Alors que les services eux-mêmes sont gratuits, les ressources qu'ils fournissent ne le sont pas. De plus, il n'y a aucun frais pour les données entrantes ou le transfert de données entre les services au sein de la même région ; cependant, les coûts de transfert de données sortantes sont échelonnés.</a:t>
            </a:r>
            <a:r>
              <a:rPr lang="en-US" sz="1100" kern="1200" dirty="0">
                <a:solidFill>
                  <a:schemeClr val="tx1"/>
                </a:solidFill>
                <a:effectLst/>
                <a:latin typeface="+mn-lt"/>
                <a:ea typeface="+mn-ea"/>
                <a:cs typeface="+mn-cs"/>
              </a:rPr>
              <a:t>Select the links to learn more. </a:t>
            </a:r>
          </a:p>
          <a:p>
            <a:r>
              <a:rPr lang="en-US" sz="1100" u="sng" kern="1200" dirty="0">
                <a:solidFill>
                  <a:schemeClr val="tx1"/>
                </a:solidFill>
                <a:effectLst/>
                <a:latin typeface="+mn-lt"/>
                <a:ea typeface="+mn-ea"/>
                <a:cs typeface="+mn-cs"/>
                <a:hlinkClick r:id="rId3"/>
              </a:rPr>
              <a:t>http://aws.amazon.com/pricing/</a:t>
            </a:r>
            <a:r>
              <a:rPr lang="en-US" sz="1100" kern="1200" dirty="0">
                <a:solidFill>
                  <a:schemeClr val="tx1"/>
                </a:solidFill>
                <a:effectLst/>
                <a:latin typeface="+mn-lt"/>
                <a:ea typeface="+mn-ea"/>
                <a:cs typeface="+mn-cs"/>
              </a:rPr>
              <a:t>. </a:t>
            </a:r>
          </a:p>
          <a:p>
            <a:r>
              <a:rPr lang="en-US" sz="1100" kern="1200" dirty="0">
                <a:solidFill>
                  <a:schemeClr val="tx1"/>
                </a:solidFill>
                <a:effectLst/>
                <a:latin typeface="+mn-lt"/>
                <a:ea typeface="+mn-ea"/>
                <a:cs typeface="+mn-cs"/>
                <a:hlinkClick r:id="rId4"/>
              </a:rPr>
              <a:t>https://d0.awsstatic.com/whitepapers/aws_pricing_overview.pdf</a:t>
            </a:r>
            <a:r>
              <a:rPr lang="en-US" sz="1100" kern="1200" dirty="0">
                <a:solidFill>
                  <a:schemeClr val="tx1"/>
                </a:solidFill>
                <a:effectLst/>
                <a:latin typeface="+mn-lt"/>
                <a:ea typeface="+mn-ea"/>
                <a:cs typeface="+mn-cs"/>
              </a:rPr>
              <a:t>. </a:t>
            </a:r>
          </a:p>
          <a:p>
            <a:endParaRPr lang="en-US" sz="1100" kern="1200" dirty="0">
              <a:solidFill>
                <a:schemeClr val="tx1"/>
              </a:solidFill>
              <a:effectLst/>
              <a:latin typeface="+mn-lt"/>
              <a:ea typeface="+mn-ea"/>
              <a:cs typeface="+mn-cs"/>
            </a:endParaRPr>
          </a:p>
          <a:p>
            <a:endParaRPr lang="en-US" sz="1100" i="1" kern="1200" dirty="0">
              <a:solidFill>
                <a:schemeClr val="tx1"/>
              </a:solidFill>
              <a:effectLst/>
              <a:latin typeface="+mn-lt"/>
              <a:ea typeface="+mn-ea"/>
              <a:cs typeface="+mn-cs"/>
            </a:endParaRPr>
          </a:p>
        </p:txBody>
      </p:sp>
    </p:spTree>
    <p:extLst>
      <p:ext uri="{BB962C8B-B14F-4D97-AF65-F5344CB8AC3E}">
        <p14:creationId xmlns:p14="http://schemas.microsoft.com/office/powerpoint/2010/main" val="37450295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200" kern="1200" dirty="0">
                <a:solidFill>
                  <a:schemeClr val="tx1"/>
                </a:solidFill>
                <a:effectLst/>
                <a:latin typeface="+mn-lt"/>
                <a:ea typeface="+mn-ea"/>
                <a:cs typeface="+mn-cs"/>
              </a:rPr>
              <a:t>Maintenant que vous comprenez la philosophie de tarification AWS et la tarification des différents services AWS, examinons la partie 2 : Coût total de possession.</a:t>
            </a:r>
          </a:p>
          <a:p>
            <a:endParaRPr lang="fr-FR" sz="1200" kern="1200" dirty="0">
              <a:solidFill>
                <a:schemeClr val="tx1"/>
              </a:solidFill>
              <a:effectLst/>
              <a:latin typeface="+mn-lt"/>
              <a:ea typeface="+mn-ea"/>
              <a:cs typeface="+mn-cs"/>
            </a:endParaRPr>
          </a:p>
          <a:p>
            <a:r>
              <a:rPr lang="fr-FR" sz="1200" kern="1200" dirty="0">
                <a:solidFill>
                  <a:schemeClr val="tx1"/>
                </a:solidFill>
                <a:effectLst/>
                <a:latin typeface="+mn-lt"/>
                <a:ea typeface="+mn-ea"/>
                <a:cs typeface="+mn-cs"/>
              </a:rPr>
              <a:t>En plus des prix, les entreprises veulent souvent comprendre le coût total de possession, qui est une estimation financière qui aide les acheteurs et les propriétaires à déterminer les coûts directs et indirects d'un produit ou d'un système. Il reflète le prix d'achat d'un actif majoré des coûts d'exploitation. Les informations sur le coût total de possession sont particulièrement utiles lorsque vous prenez la décision de déployer ou non sur Amazon Web Services.</a:t>
            </a:r>
          </a:p>
          <a:p>
            <a:endParaRPr lang="fr-FR" sz="1200" kern="1200" dirty="0">
              <a:solidFill>
                <a:schemeClr val="tx1"/>
              </a:solidFill>
              <a:effectLst/>
              <a:latin typeface="+mn-lt"/>
              <a:ea typeface="+mn-ea"/>
              <a:cs typeface="+mn-cs"/>
            </a:endParaRPr>
          </a:p>
          <a:p>
            <a:r>
              <a:rPr lang="fr-FR" sz="1200" kern="1200" dirty="0">
                <a:solidFill>
                  <a:schemeClr val="tx1"/>
                </a:solidFill>
                <a:effectLst/>
                <a:latin typeface="+mn-lt"/>
                <a:ea typeface="+mn-ea"/>
                <a:cs typeface="+mn-cs"/>
              </a:rPr>
              <a:t>Passons à la dernière partie de notre discussion économique et examinons à la fois le TCO et le calculateur de TCO.</a:t>
            </a:r>
            <a:endParaRPr lang="en-US" sz="1100" dirty="0"/>
          </a:p>
        </p:txBody>
      </p:sp>
    </p:spTree>
    <p:extLst>
      <p:ext uri="{BB962C8B-B14F-4D97-AF65-F5344CB8AC3E}">
        <p14:creationId xmlns:p14="http://schemas.microsoft.com/office/powerpoint/2010/main" val="93320776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kern="1200" dirty="0" err="1">
                <a:solidFill>
                  <a:schemeClr val="tx1"/>
                </a:solidFill>
                <a:effectLst/>
                <a:latin typeface="+mn-lt"/>
                <a:ea typeface="+mn-ea"/>
                <a:cs typeface="+mn-cs"/>
              </a:rPr>
              <a:t>Lorsque</a:t>
            </a:r>
            <a:r>
              <a:rPr lang="en-US" sz="1100" kern="1200" dirty="0">
                <a:solidFill>
                  <a:schemeClr val="tx1"/>
                </a:solidFill>
                <a:effectLst/>
                <a:latin typeface="+mn-lt"/>
                <a:ea typeface="+mn-ea"/>
                <a:cs typeface="+mn-cs"/>
              </a:rPr>
              <a:t> </a:t>
            </a:r>
            <a:r>
              <a:rPr lang="en-US" sz="1100" kern="1200" dirty="0" err="1">
                <a:solidFill>
                  <a:schemeClr val="tx1"/>
                </a:solidFill>
                <a:effectLst/>
                <a:latin typeface="+mn-lt"/>
                <a:ea typeface="+mn-ea"/>
                <a:cs typeface="+mn-cs"/>
              </a:rPr>
              <a:t>vous</a:t>
            </a:r>
            <a:r>
              <a:rPr lang="en-US" sz="1100" kern="1200" dirty="0">
                <a:solidFill>
                  <a:schemeClr val="tx1"/>
                </a:solidFill>
                <a:effectLst/>
                <a:latin typeface="+mn-lt"/>
                <a:ea typeface="+mn-ea"/>
                <a:cs typeface="+mn-cs"/>
              </a:rPr>
              <a:t> </a:t>
            </a:r>
            <a:r>
              <a:rPr lang="en-US" sz="1100" kern="1200" dirty="0" err="1">
                <a:solidFill>
                  <a:schemeClr val="tx1"/>
                </a:solidFill>
                <a:effectLst/>
                <a:latin typeface="+mn-lt"/>
                <a:ea typeface="+mn-ea"/>
                <a:cs typeface="+mn-cs"/>
              </a:rPr>
              <a:t>souhaitez</a:t>
            </a:r>
            <a:r>
              <a:rPr lang="en-US" sz="1100" kern="1200" dirty="0">
                <a:solidFill>
                  <a:schemeClr val="tx1"/>
                </a:solidFill>
                <a:effectLst/>
                <a:latin typeface="+mn-lt"/>
                <a:ea typeface="+mn-ea"/>
                <a:cs typeface="+mn-cs"/>
              </a:rPr>
              <a:t> </a:t>
            </a:r>
            <a:r>
              <a:rPr lang="en-US" sz="1100" kern="1200" dirty="0" err="1">
                <a:solidFill>
                  <a:schemeClr val="tx1"/>
                </a:solidFill>
                <a:effectLst/>
                <a:latin typeface="+mn-lt"/>
                <a:ea typeface="+mn-ea"/>
                <a:cs typeface="+mn-cs"/>
              </a:rPr>
              <a:t>créer</a:t>
            </a:r>
            <a:r>
              <a:rPr lang="en-US" sz="1100" kern="1200" dirty="0">
                <a:solidFill>
                  <a:schemeClr val="tx1"/>
                </a:solidFill>
                <a:effectLst/>
                <a:latin typeface="+mn-lt"/>
                <a:ea typeface="+mn-ea"/>
                <a:cs typeface="+mn-cs"/>
              </a:rPr>
              <a:t> un </a:t>
            </a:r>
            <a:r>
              <a:rPr lang="en-US" sz="1100" kern="1200" dirty="0" err="1">
                <a:solidFill>
                  <a:schemeClr val="tx1"/>
                </a:solidFill>
                <a:effectLst/>
                <a:latin typeface="+mn-lt"/>
                <a:ea typeface="+mn-ea"/>
                <a:cs typeface="+mn-cs"/>
              </a:rPr>
              <a:t>système</a:t>
            </a:r>
            <a:r>
              <a:rPr lang="en-US" sz="1100" kern="1200" dirty="0">
                <a:solidFill>
                  <a:schemeClr val="tx1"/>
                </a:solidFill>
                <a:effectLst/>
                <a:latin typeface="+mn-lt"/>
                <a:ea typeface="+mn-ea"/>
                <a:cs typeface="+mn-cs"/>
              </a:rPr>
              <a:t> </a:t>
            </a:r>
            <a:r>
              <a:rPr lang="en-US" sz="1100" kern="1200" dirty="0" err="1">
                <a:solidFill>
                  <a:schemeClr val="tx1"/>
                </a:solidFill>
                <a:effectLst/>
                <a:latin typeface="+mn-lt"/>
                <a:ea typeface="+mn-ea"/>
                <a:cs typeface="+mn-cs"/>
              </a:rPr>
              <a:t>d’exploitation</a:t>
            </a:r>
            <a:r>
              <a:rPr lang="en-US" sz="1100" kern="1200" dirty="0">
                <a:solidFill>
                  <a:schemeClr val="tx1"/>
                </a:solidFill>
                <a:effectLst/>
                <a:latin typeface="+mn-lt"/>
                <a:ea typeface="+mn-ea"/>
                <a:cs typeface="+mn-cs"/>
              </a:rPr>
              <a:t>, il </a:t>
            </a:r>
            <a:r>
              <a:rPr lang="en-US" sz="1100" kern="1200" dirty="0" err="1">
                <a:solidFill>
                  <a:schemeClr val="tx1"/>
                </a:solidFill>
                <a:effectLst/>
                <a:latin typeface="+mn-lt"/>
                <a:ea typeface="+mn-ea"/>
                <a:cs typeface="+mn-cs"/>
              </a:rPr>
              <a:t>y’a</a:t>
            </a:r>
            <a:r>
              <a:rPr lang="en-US" sz="1100" kern="1200" dirty="0">
                <a:solidFill>
                  <a:schemeClr val="tx1"/>
                </a:solidFill>
                <a:effectLst/>
                <a:latin typeface="+mn-lt"/>
                <a:ea typeface="+mn-ea"/>
                <a:cs typeface="+mn-cs"/>
              </a:rPr>
              <a:t> des choses que </a:t>
            </a:r>
            <a:r>
              <a:rPr lang="en-US" sz="1100" kern="1200" dirty="0" err="1">
                <a:solidFill>
                  <a:schemeClr val="tx1"/>
                </a:solidFill>
                <a:effectLst/>
                <a:latin typeface="+mn-lt"/>
                <a:ea typeface="+mn-ea"/>
                <a:cs typeface="+mn-cs"/>
              </a:rPr>
              <a:t>vous</a:t>
            </a:r>
            <a:r>
              <a:rPr lang="en-US" sz="1100" kern="1200" dirty="0">
                <a:solidFill>
                  <a:schemeClr val="tx1"/>
                </a:solidFill>
                <a:effectLst/>
                <a:latin typeface="+mn-lt"/>
                <a:ea typeface="+mn-ea"/>
                <a:cs typeface="+mn-cs"/>
              </a:rPr>
              <a:t> </a:t>
            </a:r>
            <a:r>
              <a:rPr lang="en-US" sz="1100" kern="1200" dirty="0" err="1">
                <a:solidFill>
                  <a:schemeClr val="tx1"/>
                </a:solidFill>
                <a:effectLst/>
                <a:latin typeface="+mn-lt"/>
                <a:ea typeface="+mn-ea"/>
                <a:cs typeface="+mn-cs"/>
              </a:rPr>
              <a:t>allez</a:t>
            </a:r>
            <a:r>
              <a:rPr lang="en-US" sz="1100" kern="1200" dirty="0">
                <a:solidFill>
                  <a:schemeClr val="tx1"/>
                </a:solidFill>
                <a:effectLst/>
                <a:latin typeface="+mn-lt"/>
                <a:ea typeface="+mn-ea"/>
                <a:cs typeface="+mn-cs"/>
              </a:rPr>
              <a:t> devoir </a:t>
            </a:r>
            <a:r>
              <a:rPr lang="en-US" sz="1100" kern="1200" dirty="0" err="1">
                <a:solidFill>
                  <a:schemeClr val="tx1"/>
                </a:solidFill>
                <a:effectLst/>
                <a:latin typeface="+mn-lt"/>
                <a:ea typeface="+mn-ea"/>
                <a:cs typeface="+mn-cs"/>
              </a:rPr>
              <a:t>acheter</a:t>
            </a:r>
            <a:r>
              <a:rPr lang="en-US" sz="1100" kern="1200" dirty="0">
                <a:solidFill>
                  <a:schemeClr val="tx1"/>
                </a:solidFill>
                <a:effectLst/>
                <a:latin typeface="+mn-lt"/>
                <a:ea typeface="+mn-ea"/>
                <a:cs typeface="+mn-cs"/>
              </a:rPr>
              <a:t> (payer les machine, </a:t>
            </a:r>
            <a:r>
              <a:rPr lang="en-US" sz="1100" kern="1200" dirty="0" err="1">
                <a:solidFill>
                  <a:schemeClr val="tx1"/>
                </a:solidFill>
                <a:effectLst/>
                <a:latin typeface="+mn-lt"/>
                <a:ea typeface="+mn-ea"/>
                <a:cs typeface="+mn-cs"/>
              </a:rPr>
              <a:t>louer</a:t>
            </a:r>
            <a:r>
              <a:rPr lang="en-US" sz="1100" kern="1200" dirty="0">
                <a:solidFill>
                  <a:schemeClr val="tx1"/>
                </a:solidFill>
                <a:effectLst/>
                <a:latin typeface="+mn-lt"/>
                <a:ea typeface="+mn-ea"/>
                <a:cs typeface="+mn-cs"/>
              </a:rPr>
              <a:t> </a:t>
            </a:r>
            <a:r>
              <a:rPr lang="en-US" sz="1100" kern="1200" dirty="0" err="1">
                <a:solidFill>
                  <a:schemeClr val="tx1"/>
                </a:solidFill>
                <a:effectLst/>
                <a:latin typeface="+mn-lt"/>
                <a:ea typeface="+mn-ea"/>
                <a:cs typeface="+mn-cs"/>
              </a:rPr>
              <a:t>l’espace</a:t>
            </a:r>
            <a:r>
              <a:rPr lang="en-US" sz="1100" kern="1200" dirty="0">
                <a:solidFill>
                  <a:schemeClr val="tx1"/>
                </a:solidFill>
                <a:effectLst/>
                <a:latin typeface="+mn-lt"/>
                <a:ea typeface="+mn-ea"/>
                <a:cs typeface="+mn-cs"/>
              </a:rPr>
              <a:t>, employer du personnel …) </a:t>
            </a:r>
            <a:r>
              <a:rPr lang="en-US" sz="1100" kern="1200" dirty="0" err="1">
                <a:solidFill>
                  <a:schemeClr val="tx1"/>
                </a:solidFill>
                <a:effectLst/>
                <a:latin typeface="+mn-lt"/>
                <a:ea typeface="+mn-ea"/>
                <a:cs typeface="+mn-cs"/>
              </a:rPr>
              <a:t>permettant</a:t>
            </a:r>
            <a:r>
              <a:rPr lang="en-US" sz="1100" kern="1200" dirty="0">
                <a:solidFill>
                  <a:schemeClr val="tx1"/>
                </a:solidFill>
                <a:effectLst/>
                <a:latin typeface="+mn-lt"/>
                <a:ea typeface="+mn-ea"/>
                <a:cs typeface="+mn-cs"/>
              </a:rPr>
              <a:t> de </a:t>
            </a:r>
            <a:r>
              <a:rPr lang="en-US" sz="1100" kern="1200" dirty="0" err="1">
                <a:solidFill>
                  <a:schemeClr val="tx1"/>
                </a:solidFill>
                <a:effectLst/>
                <a:latin typeface="+mn-lt"/>
                <a:ea typeface="+mn-ea"/>
                <a:cs typeface="+mn-cs"/>
              </a:rPr>
              <a:t>mettre</a:t>
            </a:r>
            <a:r>
              <a:rPr lang="en-US" sz="1100" kern="1200" dirty="0">
                <a:solidFill>
                  <a:schemeClr val="tx1"/>
                </a:solidFill>
                <a:effectLst/>
                <a:latin typeface="+mn-lt"/>
                <a:ea typeface="+mn-ea"/>
                <a:cs typeface="+mn-cs"/>
              </a:rPr>
              <a:t> </a:t>
            </a:r>
            <a:r>
              <a:rPr lang="en-US" sz="1100" kern="1200" dirty="0" err="1">
                <a:solidFill>
                  <a:schemeClr val="tx1"/>
                </a:solidFill>
                <a:effectLst/>
                <a:latin typeface="+mn-lt"/>
                <a:ea typeface="+mn-ea"/>
                <a:cs typeface="+mn-cs"/>
              </a:rPr>
              <a:t>en</a:t>
            </a:r>
            <a:r>
              <a:rPr lang="en-US" sz="1100" kern="1200" dirty="0">
                <a:solidFill>
                  <a:schemeClr val="tx1"/>
                </a:solidFill>
                <a:effectLst/>
                <a:latin typeface="+mn-lt"/>
                <a:ea typeface="+mn-ea"/>
                <a:cs typeface="+mn-cs"/>
              </a:rPr>
              <a:t> place </a:t>
            </a:r>
            <a:r>
              <a:rPr lang="en-US" sz="1100" kern="1200" dirty="0" err="1">
                <a:solidFill>
                  <a:schemeClr val="tx1"/>
                </a:solidFill>
                <a:effectLst/>
                <a:latin typeface="+mn-lt"/>
                <a:ea typeface="+mn-ea"/>
                <a:cs typeface="+mn-cs"/>
              </a:rPr>
              <a:t>votre</a:t>
            </a:r>
            <a:r>
              <a:rPr lang="en-US" sz="1100" kern="1200" dirty="0">
                <a:solidFill>
                  <a:schemeClr val="tx1"/>
                </a:solidFill>
                <a:effectLst/>
                <a:latin typeface="+mn-lt"/>
                <a:ea typeface="+mn-ea"/>
                <a:cs typeface="+mn-cs"/>
              </a:rPr>
              <a:t> solution de </a:t>
            </a:r>
            <a:r>
              <a:rPr lang="en-US" sz="1100" kern="1200" dirty="0" err="1">
                <a:solidFill>
                  <a:schemeClr val="tx1"/>
                </a:solidFill>
                <a:effectLst/>
                <a:latin typeface="+mn-lt"/>
                <a:ea typeface="+mn-ea"/>
                <a:cs typeface="+mn-cs"/>
              </a:rPr>
              <a:t>facon</a:t>
            </a:r>
            <a:r>
              <a:rPr lang="en-US" sz="1100" kern="1200" dirty="0">
                <a:solidFill>
                  <a:schemeClr val="tx1"/>
                </a:solidFill>
                <a:effectLst/>
                <a:latin typeface="+mn-lt"/>
                <a:ea typeface="+mn-ea"/>
                <a:cs typeface="+mn-cs"/>
              </a:rPr>
              <a:t> </a:t>
            </a:r>
            <a:r>
              <a:rPr lang="en-US" sz="1100" kern="1200" dirty="0" err="1">
                <a:solidFill>
                  <a:schemeClr val="tx1"/>
                </a:solidFill>
                <a:effectLst/>
                <a:latin typeface="+mn-lt"/>
                <a:ea typeface="+mn-ea"/>
                <a:cs typeface="+mn-cs"/>
              </a:rPr>
              <a:t>traditionnelle</a:t>
            </a:r>
            <a:r>
              <a:rPr lang="en-US" sz="1100" kern="1200" dirty="0">
                <a:solidFill>
                  <a:schemeClr val="tx1"/>
                </a:solidFill>
                <a:effectLst/>
                <a:latin typeface="+mn-lt"/>
                <a:ea typeface="+mn-ea"/>
                <a:cs typeface="+mn-cs"/>
              </a:rPr>
              <a:t>, </a:t>
            </a:r>
            <a:r>
              <a:rPr lang="en-US" sz="1100" kern="1200" dirty="0" err="1">
                <a:solidFill>
                  <a:schemeClr val="tx1"/>
                </a:solidFill>
                <a:effectLst/>
                <a:latin typeface="+mn-lt"/>
                <a:ea typeface="+mn-ea"/>
                <a:cs typeface="+mn-cs"/>
              </a:rPr>
              <a:t>contrairement</a:t>
            </a:r>
            <a:r>
              <a:rPr lang="en-US" sz="1100" kern="1200" dirty="0">
                <a:solidFill>
                  <a:schemeClr val="tx1"/>
                </a:solidFill>
                <a:effectLst/>
                <a:latin typeface="+mn-lt"/>
                <a:ea typeface="+mn-ea"/>
                <a:cs typeface="+mn-cs"/>
              </a:rPr>
              <a:t> à Amazon </a:t>
            </a:r>
            <a:r>
              <a:rPr lang="en-US" sz="1100" kern="1200" dirty="0" err="1">
                <a:solidFill>
                  <a:schemeClr val="tx1"/>
                </a:solidFill>
                <a:effectLst/>
                <a:latin typeface="+mn-lt"/>
                <a:ea typeface="+mn-ea"/>
                <a:cs typeface="+mn-cs"/>
              </a:rPr>
              <a:t>où</a:t>
            </a:r>
            <a:r>
              <a:rPr lang="en-US" sz="1100" kern="1200" dirty="0">
                <a:solidFill>
                  <a:schemeClr val="tx1"/>
                </a:solidFill>
                <a:effectLst/>
                <a:latin typeface="+mn-lt"/>
                <a:ea typeface="+mn-ea"/>
                <a:cs typeface="+mn-cs"/>
              </a:rPr>
              <a:t> </a:t>
            </a:r>
            <a:r>
              <a:rPr lang="en-US" sz="1100" kern="1200" dirty="0" err="1">
                <a:solidFill>
                  <a:schemeClr val="tx1"/>
                </a:solidFill>
                <a:effectLst/>
                <a:latin typeface="+mn-lt"/>
                <a:ea typeface="+mn-ea"/>
                <a:cs typeface="+mn-cs"/>
              </a:rPr>
              <a:t>vous</a:t>
            </a:r>
            <a:r>
              <a:rPr lang="en-US" sz="1100" kern="1200" dirty="0">
                <a:solidFill>
                  <a:schemeClr val="tx1"/>
                </a:solidFill>
                <a:effectLst/>
                <a:latin typeface="+mn-lt"/>
                <a:ea typeface="+mn-ea"/>
                <a:cs typeface="+mn-cs"/>
              </a:rPr>
              <a:t> ne </a:t>
            </a:r>
            <a:r>
              <a:rPr lang="en-US" sz="1100" kern="1200" dirty="0" err="1">
                <a:solidFill>
                  <a:schemeClr val="tx1"/>
                </a:solidFill>
                <a:effectLst/>
                <a:latin typeface="+mn-lt"/>
                <a:ea typeface="+mn-ea"/>
                <a:cs typeface="+mn-cs"/>
              </a:rPr>
              <a:t>payez</a:t>
            </a:r>
            <a:r>
              <a:rPr lang="en-US" sz="1100" kern="1200" dirty="0">
                <a:solidFill>
                  <a:schemeClr val="tx1"/>
                </a:solidFill>
                <a:effectLst/>
                <a:latin typeface="+mn-lt"/>
                <a:ea typeface="+mn-ea"/>
                <a:cs typeface="+mn-cs"/>
              </a:rPr>
              <a:t> que </a:t>
            </a:r>
            <a:r>
              <a:rPr lang="en-US" sz="1100" kern="1200" dirty="0" err="1">
                <a:solidFill>
                  <a:schemeClr val="tx1"/>
                </a:solidFill>
                <a:effectLst/>
                <a:latin typeface="+mn-lt"/>
                <a:ea typeface="+mn-ea"/>
                <a:cs typeface="+mn-cs"/>
              </a:rPr>
              <a:t>ce</a:t>
            </a:r>
            <a:r>
              <a:rPr lang="en-US" sz="1100" kern="1200" dirty="0">
                <a:solidFill>
                  <a:schemeClr val="tx1"/>
                </a:solidFill>
                <a:effectLst/>
                <a:latin typeface="+mn-lt"/>
                <a:ea typeface="+mn-ea"/>
                <a:cs typeface="+mn-cs"/>
              </a:rPr>
              <a:t> que </a:t>
            </a:r>
            <a:r>
              <a:rPr lang="en-US" sz="1100" kern="1200" dirty="0" err="1">
                <a:solidFill>
                  <a:schemeClr val="tx1"/>
                </a:solidFill>
                <a:effectLst/>
                <a:latin typeface="+mn-lt"/>
                <a:ea typeface="+mn-ea"/>
                <a:cs typeface="+mn-cs"/>
              </a:rPr>
              <a:t>vous</a:t>
            </a:r>
            <a:r>
              <a:rPr lang="en-US" sz="1100" kern="1200" dirty="0">
                <a:solidFill>
                  <a:schemeClr val="tx1"/>
                </a:solidFill>
                <a:effectLst/>
                <a:latin typeface="+mn-lt"/>
                <a:ea typeface="+mn-ea"/>
                <a:cs typeface="+mn-cs"/>
              </a:rPr>
              <a:t> </a:t>
            </a:r>
            <a:r>
              <a:rPr lang="en-US" sz="1100" kern="1200" dirty="0" err="1">
                <a:solidFill>
                  <a:schemeClr val="tx1"/>
                </a:solidFill>
                <a:effectLst/>
                <a:latin typeface="+mn-lt"/>
                <a:ea typeface="+mn-ea"/>
                <a:cs typeface="+mn-cs"/>
              </a:rPr>
              <a:t>consommez</a:t>
            </a:r>
            <a:r>
              <a:rPr lang="en-US" sz="1100" kern="1200" dirty="0">
                <a:solidFill>
                  <a:schemeClr val="tx1"/>
                </a:solidFill>
                <a:effectLst/>
                <a:latin typeface="+mn-lt"/>
                <a:ea typeface="+mn-ea"/>
                <a:cs typeface="+mn-cs"/>
              </a:rPr>
              <a:t>. le </a:t>
            </a:r>
            <a:r>
              <a:rPr lang="en-US" sz="1100" kern="1200" dirty="0" err="1">
                <a:solidFill>
                  <a:schemeClr val="tx1"/>
                </a:solidFill>
                <a:effectLst/>
                <a:latin typeface="+mn-lt"/>
                <a:ea typeface="+mn-ea"/>
                <a:cs typeface="+mn-cs"/>
              </a:rPr>
              <a:t>cout</a:t>
            </a:r>
            <a:r>
              <a:rPr lang="en-US" sz="1100" kern="1200" dirty="0">
                <a:solidFill>
                  <a:schemeClr val="tx1"/>
                </a:solidFill>
                <a:effectLst/>
                <a:latin typeface="+mn-lt"/>
                <a:ea typeface="+mn-ea"/>
                <a:cs typeface="+mn-cs"/>
              </a:rPr>
              <a:t> total de mise </a:t>
            </a:r>
            <a:r>
              <a:rPr lang="en-US" sz="1100" kern="1200" dirty="0" err="1">
                <a:solidFill>
                  <a:schemeClr val="tx1"/>
                </a:solidFill>
                <a:effectLst/>
                <a:latin typeface="+mn-lt"/>
                <a:ea typeface="+mn-ea"/>
                <a:cs typeface="+mn-cs"/>
              </a:rPr>
              <a:t>en</a:t>
            </a:r>
            <a:r>
              <a:rPr lang="en-US" sz="1100" kern="1200" dirty="0">
                <a:solidFill>
                  <a:schemeClr val="tx1"/>
                </a:solidFill>
                <a:effectLst/>
                <a:latin typeface="+mn-lt"/>
                <a:ea typeface="+mn-ea"/>
                <a:cs typeface="+mn-cs"/>
              </a:rPr>
              <a:t> place de </a:t>
            </a:r>
            <a:r>
              <a:rPr lang="en-US" sz="1100" kern="1200" dirty="0" err="1">
                <a:solidFill>
                  <a:schemeClr val="tx1"/>
                </a:solidFill>
                <a:effectLst/>
                <a:latin typeface="+mn-lt"/>
                <a:ea typeface="+mn-ea"/>
                <a:cs typeface="+mn-cs"/>
              </a:rPr>
              <a:t>cette</a:t>
            </a:r>
            <a:r>
              <a:rPr lang="en-US" sz="1100" kern="1200" dirty="0">
                <a:solidFill>
                  <a:schemeClr val="tx1"/>
                </a:solidFill>
                <a:effectLst/>
                <a:latin typeface="+mn-lt"/>
                <a:ea typeface="+mn-ea"/>
                <a:cs typeface="+mn-cs"/>
              </a:rPr>
              <a:t> solution </a:t>
            </a:r>
            <a:r>
              <a:rPr lang="en-US" sz="1100" kern="1200" dirty="0" err="1">
                <a:solidFill>
                  <a:schemeClr val="tx1"/>
                </a:solidFill>
                <a:effectLst/>
                <a:latin typeface="+mn-lt"/>
                <a:ea typeface="+mn-ea"/>
                <a:cs typeface="+mn-cs"/>
              </a:rPr>
              <a:t>ici</a:t>
            </a:r>
            <a:r>
              <a:rPr lang="en-US" sz="1100" kern="1200" dirty="0">
                <a:solidFill>
                  <a:schemeClr val="tx1"/>
                </a:solidFill>
                <a:effectLst/>
                <a:latin typeface="+mn-lt"/>
                <a:ea typeface="+mn-ea"/>
                <a:cs typeface="+mn-cs"/>
              </a:rPr>
              <a:t> </a:t>
            </a:r>
            <a:r>
              <a:rPr lang="en-US" sz="1100" kern="1200" dirty="0" err="1">
                <a:solidFill>
                  <a:schemeClr val="tx1"/>
                </a:solidFill>
                <a:effectLst/>
                <a:latin typeface="+mn-lt"/>
                <a:ea typeface="+mn-ea"/>
                <a:cs typeface="+mn-cs"/>
              </a:rPr>
              <a:t>est</a:t>
            </a:r>
            <a:r>
              <a:rPr lang="en-US" sz="1100" kern="1200" dirty="0">
                <a:solidFill>
                  <a:schemeClr val="tx1"/>
                </a:solidFill>
                <a:effectLst/>
                <a:latin typeface="+mn-lt"/>
                <a:ea typeface="+mn-ea"/>
                <a:cs typeface="+mn-cs"/>
              </a:rPr>
              <a:t> </a:t>
            </a:r>
            <a:r>
              <a:rPr lang="en-US" sz="1100" kern="1200" dirty="0" err="1">
                <a:solidFill>
                  <a:schemeClr val="tx1"/>
                </a:solidFill>
                <a:effectLst/>
                <a:latin typeface="+mn-lt"/>
                <a:ea typeface="+mn-ea"/>
                <a:cs typeface="+mn-cs"/>
              </a:rPr>
              <a:t>donc</a:t>
            </a:r>
            <a:r>
              <a:rPr lang="en-US" sz="1100" kern="1200" dirty="0">
                <a:solidFill>
                  <a:schemeClr val="tx1"/>
                </a:solidFill>
                <a:effectLst/>
                <a:latin typeface="+mn-lt"/>
                <a:ea typeface="+mn-ea"/>
                <a:cs typeface="+mn-cs"/>
              </a:rPr>
              <a:t> </a:t>
            </a:r>
            <a:r>
              <a:rPr lang="en-US" sz="1100" kern="1200" dirty="0" err="1">
                <a:solidFill>
                  <a:schemeClr val="tx1"/>
                </a:solidFill>
                <a:effectLst/>
                <a:latin typeface="+mn-lt"/>
                <a:ea typeface="+mn-ea"/>
                <a:cs typeface="+mn-cs"/>
              </a:rPr>
              <a:t>appelée</a:t>
            </a:r>
            <a:r>
              <a:rPr lang="en-US" sz="1100" kern="1200" dirty="0">
                <a:solidFill>
                  <a:schemeClr val="tx1"/>
                </a:solidFill>
                <a:effectLst/>
                <a:latin typeface="+mn-lt"/>
                <a:ea typeface="+mn-ea"/>
                <a:cs typeface="+mn-cs"/>
              </a:rPr>
              <a:t> TCO (Total Cost Ownership).</a:t>
            </a:r>
          </a:p>
          <a:p>
            <a:endParaRPr lang="en-US" sz="1100" kern="1200" dirty="0">
              <a:solidFill>
                <a:schemeClr val="tx1"/>
              </a:solidFill>
              <a:effectLst/>
              <a:latin typeface="+mn-lt"/>
              <a:ea typeface="+mn-ea"/>
              <a:cs typeface="+mn-cs"/>
            </a:endParaRPr>
          </a:p>
          <a:p>
            <a:endParaRPr lang="en-US" sz="1100" kern="1200" dirty="0">
              <a:solidFill>
                <a:schemeClr val="tx1"/>
              </a:solidFill>
              <a:effectLst/>
              <a:latin typeface="+mn-lt"/>
              <a:ea typeface="+mn-ea"/>
              <a:cs typeface="+mn-cs"/>
            </a:endParaRPr>
          </a:p>
          <a:p>
            <a:endParaRPr lang="en-US" sz="1100" kern="1200" dirty="0">
              <a:solidFill>
                <a:schemeClr val="tx1"/>
              </a:solidFill>
              <a:effectLst/>
              <a:latin typeface="+mn-lt"/>
              <a:ea typeface="+mn-ea"/>
              <a:cs typeface="+mn-cs"/>
            </a:endParaRPr>
          </a:p>
          <a:p>
            <a:endParaRPr lang="en-US" sz="1100" kern="1200" dirty="0">
              <a:solidFill>
                <a:schemeClr val="tx1"/>
              </a:solidFill>
              <a:effectLst/>
              <a:latin typeface="+mn-lt"/>
              <a:ea typeface="+mn-ea"/>
              <a:cs typeface="+mn-cs"/>
            </a:endParaRPr>
          </a:p>
          <a:p>
            <a:endParaRPr lang="en-US" sz="1100" kern="1200" dirty="0">
              <a:solidFill>
                <a:schemeClr val="tx1"/>
              </a:solidFill>
              <a:effectLst/>
              <a:latin typeface="+mn-lt"/>
              <a:ea typeface="+mn-ea"/>
              <a:cs typeface="+mn-cs"/>
            </a:endParaRPr>
          </a:p>
          <a:p>
            <a:endParaRPr lang="en-US" sz="1100" kern="1200" dirty="0">
              <a:solidFill>
                <a:schemeClr val="tx1"/>
              </a:solidFill>
              <a:effectLst/>
              <a:latin typeface="+mn-lt"/>
              <a:ea typeface="+mn-ea"/>
              <a:cs typeface="+mn-cs"/>
            </a:endParaRPr>
          </a:p>
          <a:p>
            <a:r>
              <a:rPr lang="en-US" sz="1100" kern="1200" dirty="0">
                <a:solidFill>
                  <a:schemeClr val="tx1"/>
                </a:solidFill>
                <a:effectLst/>
                <a:latin typeface="+mn-lt"/>
                <a:ea typeface="+mn-ea"/>
                <a:cs typeface="+mn-cs"/>
              </a:rPr>
              <a:t>On-premises versus cloud is a question being asked by many businesses. The difference between these two options is how they are deployed. </a:t>
            </a:r>
          </a:p>
          <a:p>
            <a:r>
              <a:rPr lang="en-US" sz="1100" kern="1200" dirty="0">
                <a:solidFill>
                  <a:schemeClr val="tx1"/>
                </a:solidFill>
                <a:effectLst/>
                <a:latin typeface="+mn-lt"/>
                <a:ea typeface="+mn-ea"/>
                <a:cs typeface="+mn-cs"/>
              </a:rPr>
              <a:t> </a:t>
            </a:r>
          </a:p>
          <a:p>
            <a:r>
              <a:rPr lang="en-US" sz="1100" kern="1200" dirty="0">
                <a:solidFill>
                  <a:schemeClr val="tx1"/>
                </a:solidFill>
                <a:effectLst/>
                <a:latin typeface="+mn-lt"/>
                <a:ea typeface="+mn-ea"/>
                <a:cs typeface="+mn-cs"/>
              </a:rPr>
              <a:t>An on-premises infrastructure is installed locally on a company’s own computers and servers. There are several fixed costs, also known as capital expenses, associated with the traditional infrastructure including facilities, hardware, licenses, and maintenance staff. Scaling up can be expensive and time consuming. Scaling down does not reduce fixed costs.</a:t>
            </a:r>
          </a:p>
          <a:p>
            <a:r>
              <a:rPr lang="en-US" sz="1100" kern="1200" dirty="0">
                <a:solidFill>
                  <a:schemeClr val="tx1"/>
                </a:solidFill>
                <a:effectLst/>
                <a:latin typeface="+mn-lt"/>
                <a:ea typeface="+mn-ea"/>
                <a:cs typeface="+mn-cs"/>
              </a:rPr>
              <a:t> </a:t>
            </a:r>
          </a:p>
          <a:p>
            <a:r>
              <a:rPr lang="en-US" sz="1100" kern="1200" dirty="0">
                <a:solidFill>
                  <a:schemeClr val="tx1"/>
                </a:solidFill>
                <a:effectLst/>
                <a:latin typeface="+mn-lt"/>
                <a:ea typeface="+mn-ea"/>
                <a:cs typeface="+mn-cs"/>
              </a:rPr>
              <a:t>A cloud infrastructure is purchased from a service provider who builds and maintains the facilities, hardware, and maintenance staff. A customer pays for what is used. Scaling up or down is simple. Costs are easy to estimate because they depend on service usage.</a:t>
            </a:r>
          </a:p>
          <a:p>
            <a:r>
              <a:rPr lang="en-US" sz="1100" kern="1200" dirty="0">
                <a:solidFill>
                  <a:schemeClr val="tx1"/>
                </a:solidFill>
                <a:effectLst/>
                <a:latin typeface="+mn-lt"/>
                <a:ea typeface="+mn-ea"/>
                <a:cs typeface="+mn-cs"/>
              </a:rPr>
              <a:t> </a:t>
            </a:r>
          </a:p>
          <a:p>
            <a:r>
              <a:rPr lang="en-US" sz="1100" kern="1200" dirty="0">
                <a:solidFill>
                  <a:schemeClr val="tx1"/>
                </a:solidFill>
                <a:effectLst/>
                <a:latin typeface="+mn-lt"/>
                <a:ea typeface="+mn-ea"/>
                <a:cs typeface="+mn-cs"/>
              </a:rPr>
              <a:t>It is difficult to compare an on-premises IT delivery model with the AWS cloud. The two are so very different that they use different languages. </a:t>
            </a:r>
          </a:p>
          <a:p>
            <a:pPr lvl="0"/>
            <a:endParaRPr lang="en-US" sz="1100" kern="1200" dirty="0">
              <a:solidFill>
                <a:schemeClr val="tx1"/>
              </a:solidFill>
              <a:effectLst/>
              <a:latin typeface="+mn-lt"/>
              <a:ea typeface="+mn-ea"/>
              <a:cs typeface="+mn-cs"/>
            </a:endParaRPr>
          </a:p>
          <a:p>
            <a:pPr lvl="0"/>
            <a:r>
              <a:rPr lang="en-US" sz="1100" kern="1200" dirty="0">
                <a:solidFill>
                  <a:schemeClr val="tx1"/>
                </a:solidFill>
                <a:effectLst/>
                <a:latin typeface="+mn-lt"/>
                <a:ea typeface="+mn-ea"/>
                <a:cs typeface="+mn-cs"/>
              </a:rPr>
              <a:t>On-premises IT is a discussion based on capital expenditure, long planning cycles, and multiple components to buy, build, manage, and refresh over time.</a:t>
            </a:r>
          </a:p>
          <a:p>
            <a:pPr lvl="0"/>
            <a:r>
              <a:rPr lang="en-US" sz="1100" kern="1200" dirty="0">
                <a:solidFill>
                  <a:schemeClr val="tx1"/>
                </a:solidFill>
                <a:effectLst/>
                <a:latin typeface="+mn-lt"/>
                <a:ea typeface="+mn-ea"/>
                <a:cs typeface="+mn-cs"/>
              </a:rPr>
              <a:t>AWS is a discussion about flexibility, agility, and consumption based costs.</a:t>
            </a:r>
          </a:p>
          <a:p>
            <a:r>
              <a:rPr lang="en-US" sz="1100" kern="1200" dirty="0">
                <a:solidFill>
                  <a:schemeClr val="tx1"/>
                </a:solidFill>
                <a:effectLst/>
                <a:latin typeface="+mn-lt"/>
                <a:ea typeface="+mn-ea"/>
                <a:cs typeface="+mn-cs"/>
              </a:rPr>
              <a:t> </a:t>
            </a:r>
          </a:p>
          <a:p>
            <a:r>
              <a:rPr lang="en-US" sz="1100" kern="1200" dirty="0">
                <a:solidFill>
                  <a:schemeClr val="tx1"/>
                </a:solidFill>
                <a:effectLst/>
                <a:latin typeface="+mn-lt"/>
                <a:ea typeface="+mn-ea"/>
                <a:cs typeface="+mn-cs"/>
              </a:rPr>
              <a:t>So, how can we identify the best option?</a:t>
            </a:r>
          </a:p>
          <a:p>
            <a:endParaRPr lang="en-US" sz="105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327682880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fr-FR" sz="1100" dirty="0">
                <a:effectLst/>
                <a:latin typeface="Calibri" panose="020F0502020204030204" pitchFamily="34" charset="0"/>
                <a:ea typeface="Calibri" panose="020F0502020204030204" pitchFamily="34" charset="0"/>
                <a:cs typeface="Times New Roman" panose="02020603050405020304" pitchFamily="18" charset="0"/>
              </a:rPr>
              <a:t>Le </a:t>
            </a:r>
            <a:r>
              <a:rPr lang="fr-FR" sz="1100" b="1" dirty="0">
                <a:effectLst/>
                <a:latin typeface="Calibri" panose="020F0502020204030204" pitchFamily="34" charset="0"/>
                <a:ea typeface="Calibri" panose="020F0502020204030204" pitchFamily="34" charset="0"/>
                <a:cs typeface="Times New Roman" panose="02020603050405020304" pitchFamily="18" charset="0"/>
              </a:rPr>
              <a:t>TCO</a:t>
            </a:r>
            <a:r>
              <a:rPr lang="fr-FR" sz="1100" dirty="0">
                <a:effectLst/>
                <a:latin typeface="Calibri" panose="020F0502020204030204" pitchFamily="34" charset="0"/>
                <a:ea typeface="Calibri" panose="020F0502020204030204" pitchFamily="34" charset="0"/>
                <a:cs typeface="Times New Roman" panose="02020603050405020304" pitchFamily="18" charset="0"/>
              </a:rPr>
              <a:t> : c’est le cout total incluant dépenses directes et indirectes nécessaires pour la mise en place de notre infrastructure.</a:t>
            </a:r>
          </a:p>
          <a:p>
            <a:pPr>
              <a:lnSpc>
                <a:spcPct val="107000"/>
              </a:lnSpc>
              <a:spcAft>
                <a:spcPts val="800"/>
              </a:spcAft>
            </a:pPr>
            <a:r>
              <a:rPr lang="fr-FR" sz="1100" dirty="0">
                <a:effectLst/>
                <a:latin typeface="Calibri" panose="020F0502020204030204" pitchFamily="34" charset="0"/>
                <a:ea typeface="Calibri" panose="020F0502020204030204" pitchFamily="34" charset="0"/>
                <a:cs typeface="Times New Roman" panose="02020603050405020304" pitchFamily="18" charset="0"/>
              </a:rPr>
              <a:t>AWS propose plusieurs calculateurs de couts permettant d’obtenir ce TCO tels que : </a:t>
            </a:r>
            <a:r>
              <a:rPr lang="fr-FR" sz="1100" b="1" dirty="0">
                <a:effectLst/>
                <a:latin typeface="Calibri" panose="020F0502020204030204" pitchFamily="34" charset="0"/>
                <a:ea typeface="Calibri" panose="020F0502020204030204" pitchFamily="34" charset="0"/>
                <a:cs typeface="Times New Roman" panose="02020603050405020304" pitchFamily="18" charset="0"/>
              </a:rPr>
              <a:t>AWS Simple </a:t>
            </a:r>
            <a:r>
              <a:rPr lang="fr-FR" sz="1100" b="1" dirty="0" err="1">
                <a:effectLst/>
                <a:latin typeface="Calibri" panose="020F0502020204030204" pitchFamily="34" charset="0"/>
                <a:ea typeface="Calibri" panose="020F0502020204030204" pitchFamily="34" charset="0"/>
                <a:cs typeface="Times New Roman" panose="02020603050405020304" pitchFamily="18" charset="0"/>
              </a:rPr>
              <a:t>Montly</a:t>
            </a:r>
            <a:r>
              <a:rPr lang="fr-FR" sz="1100" b="1" dirty="0">
                <a:effectLst/>
                <a:latin typeface="Calibri" panose="020F0502020204030204" pitchFamily="34" charset="0"/>
                <a:ea typeface="Calibri" panose="020F0502020204030204" pitchFamily="34" charset="0"/>
                <a:cs typeface="Times New Roman" panose="02020603050405020304" pitchFamily="18" charset="0"/>
              </a:rPr>
              <a:t> </a:t>
            </a:r>
            <a:r>
              <a:rPr lang="fr-FR" sz="1100" b="1" dirty="0" err="1">
                <a:effectLst/>
                <a:latin typeface="Calibri" panose="020F0502020204030204" pitchFamily="34" charset="0"/>
                <a:ea typeface="Calibri" panose="020F0502020204030204" pitchFamily="34" charset="0"/>
                <a:cs typeface="Times New Roman" panose="02020603050405020304" pitchFamily="18" charset="0"/>
              </a:rPr>
              <a:t>Calculator</a:t>
            </a:r>
            <a:r>
              <a:rPr lang="fr-FR" sz="1100" dirty="0">
                <a:effectLst/>
                <a:latin typeface="Calibri" panose="020F0502020204030204" pitchFamily="34" charset="0"/>
                <a:ea typeface="Calibri" panose="020F0502020204030204" pitchFamily="34" charset="0"/>
                <a:cs typeface="Times New Roman" panose="02020603050405020304" pitchFamily="18" charset="0"/>
              </a:rPr>
              <a:t> ; </a:t>
            </a:r>
            <a:r>
              <a:rPr lang="fr-FR" sz="1100" b="1" dirty="0">
                <a:effectLst/>
                <a:latin typeface="Calibri" panose="020F0502020204030204" pitchFamily="34" charset="0"/>
                <a:ea typeface="Calibri" panose="020F0502020204030204" pitchFamily="34" charset="0"/>
                <a:cs typeface="Times New Roman" panose="02020603050405020304" pitchFamily="18" charset="0"/>
              </a:rPr>
              <a:t>AWS TCO </a:t>
            </a:r>
            <a:r>
              <a:rPr lang="fr-FR" sz="1100" b="1" dirty="0" err="1">
                <a:effectLst/>
                <a:latin typeface="Calibri" panose="020F0502020204030204" pitchFamily="34" charset="0"/>
                <a:ea typeface="Calibri" panose="020F0502020204030204" pitchFamily="34" charset="0"/>
                <a:cs typeface="Times New Roman" panose="02020603050405020304" pitchFamily="18" charset="0"/>
              </a:rPr>
              <a:t>Calculator</a:t>
            </a:r>
            <a:endParaRPr lang="fr-FR" sz="11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sz="1100" kern="1200" dirty="0">
              <a:solidFill>
                <a:schemeClr val="tx1"/>
              </a:solidFill>
              <a:effectLst/>
              <a:latin typeface="+mn-lt"/>
              <a:ea typeface="+mn-ea"/>
              <a:cs typeface="+mn-cs"/>
            </a:endParaRPr>
          </a:p>
          <a:p>
            <a:endParaRPr lang="en-US" sz="1100" kern="1200" dirty="0">
              <a:solidFill>
                <a:schemeClr val="tx1"/>
              </a:solidFill>
              <a:effectLst/>
              <a:latin typeface="+mn-lt"/>
              <a:ea typeface="+mn-ea"/>
              <a:cs typeface="+mn-cs"/>
            </a:endParaRPr>
          </a:p>
          <a:p>
            <a:r>
              <a:rPr lang="fr-FR" sz="1100" kern="1200" dirty="0">
                <a:solidFill>
                  <a:schemeClr val="tx1"/>
                </a:solidFill>
                <a:effectLst/>
                <a:latin typeface="+mn-lt"/>
                <a:ea typeface="+mn-ea"/>
                <a:cs typeface="+mn-cs"/>
              </a:rPr>
              <a:t>Nous pouvons identifier la meilleure option en comparant la solution sur site à une solution cloud. Le coût total de possession (ou TCO) est un outil qui peut être utilisé pour cette comparaison. Le TCO est une estimation financière destinée à aider les acheteurs et les propriétaires à déterminer les coûts directs et indirects d'un produit ou d'un système. Le TCO comprend le coût d'un service plus tous les coûts associés à la possession du service.</a:t>
            </a:r>
          </a:p>
          <a:p>
            <a:endParaRPr lang="fr-FR" sz="1100" kern="1200" dirty="0">
              <a:solidFill>
                <a:schemeClr val="tx1"/>
              </a:solidFill>
              <a:effectLst/>
              <a:latin typeface="+mn-lt"/>
              <a:ea typeface="+mn-ea"/>
              <a:cs typeface="+mn-cs"/>
            </a:endParaRPr>
          </a:p>
          <a:p>
            <a:r>
              <a:rPr lang="fr-FR" sz="1100" kern="1200" dirty="0">
                <a:solidFill>
                  <a:schemeClr val="tx1"/>
                </a:solidFill>
                <a:effectLst/>
                <a:latin typeface="+mn-lt"/>
                <a:ea typeface="+mn-ea"/>
                <a:cs typeface="+mn-cs"/>
              </a:rPr>
              <a:t>Dans l'environnement cloud, le coût total de possession est utilisé pour comparer les coûts d'exécution d'un environnement d'infrastructure complet pour une charge de travail spécifique dans une installation sur site ou en colocation, à la même charge de travail s'exécutant sur une infrastructure basée sur le cloud. Cette comparaison est effectuée à des fins de budgétisation ou pour établir une analyse de rentabilisation pour les décisions commerciales concernant la solution de déploiement optimale.</a:t>
            </a:r>
            <a:endParaRPr lang="en-US" sz="11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64688065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800" y="4400550"/>
            <a:ext cx="5768788" cy="3600450"/>
          </a:xfrm>
        </p:spPr>
        <p:txBody>
          <a:bodyPr/>
          <a:lstStyle/>
          <a:p>
            <a:r>
              <a:rPr lang="en-US" sz="1100" kern="1200" dirty="0" err="1">
                <a:solidFill>
                  <a:schemeClr val="tx1"/>
                </a:solidFill>
                <a:effectLst/>
                <a:latin typeface="+mn-lt"/>
                <a:ea typeface="+mn-ea"/>
                <a:cs typeface="+mn-cs"/>
              </a:rPr>
              <a:t>Qu’est</a:t>
            </a:r>
            <a:r>
              <a:rPr lang="en-US" sz="1100" kern="1200" dirty="0">
                <a:solidFill>
                  <a:schemeClr val="tx1"/>
                </a:solidFill>
                <a:effectLst/>
                <a:latin typeface="+mn-lt"/>
                <a:ea typeface="+mn-ea"/>
                <a:cs typeface="+mn-cs"/>
              </a:rPr>
              <a:t> </a:t>
            </a:r>
            <a:r>
              <a:rPr lang="en-US" sz="1100" kern="1200" dirty="0" err="1">
                <a:solidFill>
                  <a:schemeClr val="tx1"/>
                </a:solidFill>
                <a:effectLst/>
                <a:latin typeface="+mn-lt"/>
                <a:ea typeface="+mn-ea"/>
                <a:cs typeface="+mn-cs"/>
              </a:rPr>
              <a:t>ce</a:t>
            </a:r>
            <a:r>
              <a:rPr lang="en-US" sz="1100" kern="1200" dirty="0">
                <a:solidFill>
                  <a:schemeClr val="tx1"/>
                </a:solidFill>
                <a:effectLst/>
                <a:latin typeface="+mn-lt"/>
                <a:ea typeface="+mn-ea"/>
                <a:cs typeface="+mn-cs"/>
              </a:rPr>
              <a:t> qui entre dans le TCO :</a:t>
            </a:r>
          </a:p>
          <a:p>
            <a:pPr marL="171450" indent="-171450">
              <a:buFontTx/>
              <a:buChar char="-"/>
            </a:pPr>
            <a:r>
              <a:rPr lang="en-US" sz="1100" kern="1200" dirty="0" err="1">
                <a:solidFill>
                  <a:schemeClr val="tx1"/>
                </a:solidFill>
                <a:effectLst/>
                <a:latin typeface="+mn-lt"/>
                <a:ea typeface="+mn-ea"/>
                <a:cs typeface="+mn-cs"/>
              </a:rPr>
              <a:t>l’achat</a:t>
            </a:r>
            <a:r>
              <a:rPr lang="en-US" sz="1100" kern="1200" dirty="0">
                <a:solidFill>
                  <a:schemeClr val="tx1"/>
                </a:solidFill>
                <a:effectLst/>
                <a:latin typeface="+mn-lt"/>
                <a:ea typeface="+mn-ea"/>
                <a:cs typeface="+mn-cs"/>
              </a:rPr>
              <a:t> des servers</a:t>
            </a:r>
          </a:p>
          <a:p>
            <a:pPr marL="171450" indent="-171450">
              <a:buFontTx/>
              <a:buChar char="-"/>
            </a:pPr>
            <a:r>
              <a:rPr lang="en-US" sz="1100" kern="1200" dirty="0" err="1">
                <a:solidFill>
                  <a:schemeClr val="tx1"/>
                </a:solidFill>
                <a:effectLst/>
                <a:latin typeface="+mn-lt"/>
                <a:ea typeface="+mn-ea"/>
                <a:cs typeface="+mn-cs"/>
              </a:rPr>
              <a:t>L’achat</a:t>
            </a:r>
            <a:r>
              <a:rPr lang="en-US" sz="1100" kern="1200" dirty="0">
                <a:solidFill>
                  <a:schemeClr val="tx1"/>
                </a:solidFill>
                <a:effectLst/>
                <a:latin typeface="+mn-lt"/>
                <a:ea typeface="+mn-ea"/>
                <a:cs typeface="+mn-cs"/>
              </a:rPr>
              <a:t> du stockage</a:t>
            </a:r>
          </a:p>
          <a:p>
            <a:pPr marL="171450" indent="-171450">
              <a:buFontTx/>
              <a:buChar char="-"/>
            </a:pPr>
            <a:r>
              <a:rPr lang="en-US" sz="1100" kern="1200" dirty="0">
                <a:solidFill>
                  <a:schemeClr val="tx1"/>
                </a:solidFill>
                <a:effectLst/>
                <a:latin typeface="+mn-lt"/>
                <a:ea typeface="+mn-ea"/>
                <a:cs typeface="+mn-cs"/>
              </a:rPr>
              <a:t>Le </a:t>
            </a:r>
            <a:r>
              <a:rPr lang="en-US" sz="1100" kern="1200" dirty="0" err="1">
                <a:solidFill>
                  <a:schemeClr val="tx1"/>
                </a:solidFill>
                <a:effectLst/>
                <a:latin typeface="+mn-lt"/>
                <a:ea typeface="+mn-ea"/>
                <a:cs typeface="+mn-cs"/>
              </a:rPr>
              <a:t>cout</a:t>
            </a:r>
            <a:r>
              <a:rPr lang="en-US" sz="1100" kern="1200" dirty="0">
                <a:solidFill>
                  <a:schemeClr val="tx1"/>
                </a:solidFill>
                <a:effectLst/>
                <a:latin typeface="+mn-lt"/>
                <a:ea typeface="+mn-ea"/>
                <a:cs typeface="+mn-cs"/>
              </a:rPr>
              <a:t> de mise </a:t>
            </a:r>
            <a:r>
              <a:rPr lang="en-US" sz="1100" kern="1200" dirty="0" err="1">
                <a:solidFill>
                  <a:schemeClr val="tx1"/>
                </a:solidFill>
                <a:effectLst/>
                <a:latin typeface="+mn-lt"/>
                <a:ea typeface="+mn-ea"/>
                <a:cs typeface="+mn-cs"/>
              </a:rPr>
              <a:t>en</a:t>
            </a:r>
            <a:r>
              <a:rPr lang="en-US" sz="1100" kern="1200" dirty="0">
                <a:solidFill>
                  <a:schemeClr val="tx1"/>
                </a:solidFill>
                <a:effectLst/>
                <a:latin typeface="+mn-lt"/>
                <a:ea typeface="+mn-ea"/>
                <a:cs typeface="+mn-cs"/>
              </a:rPr>
              <a:t> place du </a:t>
            </a:r>
            <a:r>
              <a:rPr lang="en-US" sz="1100" kern="1200" dirty="0" err="1">
                <a:solidFill>
                  <a:schemeClr val="tx1"/>
                </a:solidFill>
                <a:effectLst/>
                <a:latin typeface="+mn-lt"/>
                <a:ea typeface="+mn-ea"/>
                <a:cs typeface="+mn-cs"/>
              </a:rPr>
              <a:t>réséau</a:t>
            </a:r>
            <a:endParaRPr lang="en-US" sz="1100" kern="1200" dirty="0">
              <a:solidFill>
                <a:schemeClr val="tx1"/>
              </a:solidFill>
              <a:effectLst/>
              <a:latin typeface="+mn-lt"/>
              <a:ea typeface="+mn-ea"/>
              <a:cs typeface="+mn-cs"/>
            </a:endParaRPr>
          </a:p>
          <a:p>
            <a:pPr marL="171450" indent="-171450">
              <a:buFontTx/>
              <a:buChar char="-"/>
            </a:pPr>
            <a:r>
              <a:rPr lang="en-US" sz="1100" kern="1200" dirty="0">
                <a:solidFill>
                  <a:schemeClr val="tx1"/>
                </a:solidFill>
                <a:effectLst/>
                <a:latin typeface="+mn-lt"/>
                <a:ea typeface="+mn-ea"/>
                <a:cs typeface="+mn-cs"/>
              </a:rPr>
              <a:t>Le </a:t>
            </a:r>
            <a:r>
              <a:rPr lang="en-US" sz="1100" kern="1200" dirty="0" err="1">
                <a:solidFill>
                  <a:schemeClr val="tx1"/>
                </a:solidFill>
                <a:effectLst/>
                <a:latin typeface="+mn-lt"/>
                <a:ea typeface="+mn-ea"/>
                <a:cs typeface="+mn-cs"/>
              </a:rPr>
              <a:t>cout</a:t>
            </a:r>
            <a:r>
              <a:rPr lang="en-US" sz="1100" kern="1200" dirty="0">
                <a:solidFill>
                  <a:schemeClr val="tx1"/>
                </a:solidFill>
                <a:effectLst/>
                <a:latin typeface="+mn-lt"/>
                <a:ea typeface="+mn-ea"/>
                <a:cs typeface="+mn-cs"/>
              </a:rPr>
              <a:t> de la main </a:t>
            </a:r>
            <a:r>
              <a:rPr lang="en-US" sz="1100" kern="1200" dirty="0" err="1">
                <a:solidFill>
                  <a:schemeClr val="tx1"/>
                </a:solidFill>
                <a:effectLst/>
                <a:latin typeface="+mn-lt"/>
                <a:ea typeface="+mn-ea"/>
                <a:cs typeface="+mn-cs"/>
              </a:rPr>
              <a:t>doeuvre</a:t>
            </a:r>
            <a:r>
              <a:rPr lang="en-US" sz="1100" kern="1200" dirty="0">
                <a:solidFill>
                  <a:schemeClr val="tx1"/>
                </a:solidFill>
                <a:effectLst/>
                <a:latin typeface="+mn-lt"/>
                <a:ea typeface="+mn-ea"/>
                <a:cs typeface="+mn-cs"/>
              </a:rPr>
              <a:t> des IT admin</a:t>
            </a:r>
          </a:p>
          <a:p>
            <a:endParaRPr lang="en-US" sz="1100" kern="1200" dirty="0">
              <a:solidFill>
                <a:schemeClr val="tx1"/>
              </a:solidFill>
              <a:effectLst/>
              <a:latin typeface="+mn-lt"/>
              <a:ea typeface="+mn-ea"/>
              <a:cs typeface="+mn-cs"/>
            </a:endParaRPr>
          </a:p>
          <a:p>
            <a:endParaRPr lang="en-US" sz="1100" kern="1200" dirty="0">
              <a:solidFill>
                <a:schemeClr val="tx1"/>
              </a:solidFill>
              <a:effectLst/>
              <a:latin typeface="+mn-lt"/>
              <a:ea typeface="+mn-ea"/>
              <a:cs typeface="+mn-cs"/>
            </a:endParaRPr>
          </a:p>
          <a:p>
            <a:r>
              <a:rPr lang="en-US" sz="1100" kern="1200" dirty="0">
                <a:solidFill>
                  <a:schemeClr val="tx1"/>
                </a:solidFill>
                <a:effectLst/>
                <a:latin typeface="+mn-lt"/>
                <a:ea typeface="+mn-ea"/>
                <a:cs typeface="+mn-cs"/>
              </a:rPr>
              <a:t>So, what are some of the costs associated with data center management? These costs include: </a:t>
            </a:r>
          </a:p>
          <a:p>
            <a:pPr marL="171450" lvl="0" indent="-171450">
              <a:buFont typeface="Arial" panose="020B0604020202020204" pitchFamily="34" charset="0"/>
              <a:buChar char="•"/>
            </a:pPr>
            <a:r>
              <a:rPr lang="en-US" sz="1100" b="1" kern="1200" dirty="0">
                <a:solidFill>
                  <a:schemeClr val="tx1"/>
                </a:solidFill>
                <a:effectLst/>
                <a:latin typeface="+mn-lt"/>
                <a:ea typeface="+mn-ea"/>
                <a:cs typeface="+mn-cs"/>
              </a:rPr>
              <a:t>Server</a:t>
            </a:r>
            <a:r>
              <a:rPr lang="en-US" sz="1100" kern="1200" dirty="0">
                <a:solidFill>
                  <a:schemeClr val="tx1"/>
                </a:solidFill>
                <a:effectLst/>
                <a:latin typeface="+mn-lt"/>
                <a:ea typeface="+mn-ea"/>
                <a:cs typeface="+mn-cs"/>
              </a:rPr>
              <a:t> costs for both hardware and software, along and facilities costs to house the equipment. </a:t>
            </a:r>
          </a:p>
          <a:p>
            <a:pPr marL="171450" lvl="0" indent="-171450">
              <a:buFont typeface="Arial" panose="020B0604020202020204" pitchFamily="34" charset="0"/>
              <a:buChar char="•"/>
            </a:pPr>
            <a:r>
              <a:rPr lang="en-US" sz="1100" b="1" kern="1200" dirty="0">
                <a:solidFill>
                  <a:schemeClr val="tx1"/>
                </a:solidFill>
                <a:effectLst/>
                <a:latin typeface="+mn-lt"/>
                <a:ea typeface="+mn-ea"/>
                <a:cs typeface="+mn-cs"/>
              </a:rPr>
              <a:t>Storage</a:t>
            </a:r>
            <a:r>
              <a:rPr lang="en-US" sz="1100" kern="1200" dirty="0">
                <a:solidFill>
                  <a:schemeClr val="tx1"/>
                </a:solidFill>
                <a:effectLst/>
                <a:latin typeface="+mn-lt"/>
                <a:ea typeface="+mn-ea"/>
                <a:cs typeface="+mn-cs"/>
              </a:rPr>
              <a:t> costs are associated with the hardware, administration and facilities. </a:t>
            </a:r>
          </a:p>
          <a:p>
            <a:pPr marL="171450" lvl="0" indent="-171450">
              <a:buFont typeface="Arial" panose="020B0604020202020204" pitchFamily="34" charset="0"/>
              <a:buChar char="•"/>
            </a:pPr>
            <a:r>
              <a:rPr lang="en-US" sz="1100" b="1" kern="1200" dirty="0">
                <a:solidFill>
                  <a:schemeClr val="tx1"/>
                </a:solidFill>
                <a:effectLst/>
                <a:latin typeface="+mn-lt"/>
                <a:ea typeface="+mn-ea"/>
                <a:cs typeface="+mn-cs"/>
              </a:rPr>
              <a:t>Network</a:t>
            </a:r>
            <a:r>
              <a:rPr lang="en-US" sz="1100" kern="1200" dirty="0">
                <a:solidFill>
                  <a:schemeClr val="tx1"/>
                </a:solidFill>
                <a:effectLst/>
                <a:latin typeface="+mn-lt"/>
                <a:ea typeface="+mn-ea"/>
                <a:cs typeface="+mn-cs"/>
              </a:rPr>
              <a:t> costs are similar to the storage costs and include hardware, administration, and facilities costs. </a:t>
            </a:r>
          </a:p>
          <a:p>
            <a:pPr marL="171450" lvl="0" indent="-171450">
              <a:buFont typeface="Arial" panose="020B0604020202020204" pitchFamily="34" charset="0"/>
              <a:buChar char="•"/>
            </a:pPr>
            <a:r>
              <a:rPr lang="en-US" sz="1100" kern="1200" dirty="0">
                <a:solidFill>
                  <a:schemeClr val="tx1"/>
                </a:solidFill>
                <a:effectLst/>
                <a:latin typeface="+mn-lt"/>
                <a:ea typeface="+mn-ea"/>
                <a:cs typeface="+mn-cs"/>
              </a:rPr>
              <a:t>And </a:t>
            </a:r>
            <a:r>
              <a:rPr lang="en-US" sz="1100" b="1" kern="1200" dirty="0">
                <a:solidFill>
                  <a:schemeClr val="tx1"/>
                </a:solidFill>
                <a:effectLst/>
                <a:latin typeface="+mn-lt"/>
                <a:ea typeface="+mn-ea"/>
                <a:cs typeface="+mn-cs"/>
              </a:rPr>
              <a:t>IT labor </a:t>
            </a:r>
            <a:r>
              <a:rPr lang="en-US" sz="1100" kern="1200" dirty="0">
                <a:solidFill>
                  <a:schemeClr val="tx1"/>
                </a:solidFill>
                <a:effectLst/>
                <a:latin typeface="+mn-lt"/>
                <a:ea typeface="+mn-ea"/>
                <a:cs typeface="+mn-cs"/>
              </a:rPr>
              <a:t>costs that are required to administer the entire solution. </a:t>
            </a:r>
          </a:p>
          <a:p>
            <a:r>
              <a:rPr lang="en-US" sz="1100" kern="1200" dirty="0">
                <a:solidFill>
                  <a:schemeClr val="tx1"/>
                </a:solidFill>
                <a:effectLst/>
                <a:latin typeface="+mn-lt"/>
                <a:ea typeface="+mn-ea"/>
                <a:cs typeface="+mn-cs"/>
              </a:rPr>
              <a:t> </a:t>
            </a:r>
          </a:p>
          <a:p>
            <a:r>
              <a:rPr lang="en-US" sz="1100" kern="1200" dirty="0">
                <a:solidFill>
                  <a:schemeClr val="tx1"/>
                </a:solidFill>
                <a:effectLst/>
                <a:latin typeface="+mn-lt"/>
                <a:ea typeface="+mn-ea"/>
                <a:cs typeface="+mn-cs"/>
              </a:rPr>
              <a:t>When comparing an on-premises to cloud solution, it is important to accurately assess the true costs of both options. With the Cloud, most costs are upfront and readily calculated. For example, cloud providers give transparent pricing based on different usage metrics, such as RAM, storage, and bandwidth, among others. Pricing is frequently fixed per unit of time. </a:t>
            </a:r>
          </a:p>
          <a:p>
            <a:r>
              <a:rPr lang="en-US" sz="1100" kern="1200" dirty="0">
                <a:solidFill>
                  <a:schemeClr val="tx1"/>
                </a:solidFill>
                <a:effectLst/>
                <a:latin typeface="+mn-lt"/>
                <a:ea typeface="+mn-ea"/>
                <a:cs typeface="+mn-cs"/>
              </a:rPr>
              <a:t> </a:t>
            </a:r>
          </a:p>
          <a:p>
            <a:r>
              <a:rPr lang="en-US" sz="1100" kern="1200" dirty="0">
                <a:solidFill>
                  <a:schemeClr val="tx1"/>
                </a:solidFill>
                <a:effectLst/>
                <a:latin typeface="+mn-lt"/>
                <a:ea typeface="+mn-ea"/>
                <a:cs typeface="+mn-cs"/>
              </a:rPr>
              <a:t>Customers gain certainty over pricing and are then able to readily calculate costs based on several different usage estimates.</a:t>
            </a:r>
          </a:p>
          <a:p>
            <a:r>
              <a:rPr lang="en-US" sz="1100" kern="1200" dirty="0">
                <a:solidFill>
                  <a:schemeClr val="tx1"/>
                </a:solidFill>
                <a:effectLst/>
                <a:latin typeface="+mn-lt"/>
                <a:ea typeface="+mn-ea"/>
                <a:cs typeface="+mn-cs"/>
              </a:rPr>
              <a:t> </a:t>
            </a:r>
          </a:p>
          <a:p>
            <a:r>
              <a:rPr lang="en-US" sz="1100" kern="1200" dirty="0">
                <a:solidFill>
                  <a:schemeClr val="tx1"/>
                </a:solidFill>
                <a:effectLst/>
                <a:latin typeface="+mn-lt"/>
                <a:ea typeface="+mn-ea"/>
                <a:cs typeface="+mn-cs"/>
              </a:rPr>
              <a:t>Compare this to on-premise technology. Although they are sometimes difficult to determine, calculations of in-house costs must take into account all:</a:t>
            </a:r>
          </a:p>
          <a:p>
            <a:pPr marL="171450" lvl="0" indent="-171450">
              <a:buFont typeface="Arial" panose="020B0604020202020204" pitchFamily="34" charset="0"/>
              <a:buChar char="•"/>
            </a:pPr>
            <a:r>
              <a:rPr lang="en-US" sz="1100" b="1" kern="1200" dirty="0">
                <a:solidFill>
                  <a:schemeClr val="tx1"/>
                </a:solidFill>
                <a:effectLst/>
                <a:latin typeface="+mn-lt"/>
                <a:ea typeface="+mn-ea"/>
                <a:cs typeface="+mn-cs"/>
              </a:rPr>
              <a:t>Direct costs </a:t>
            </a:r>
            <a:r>
              <a:rPr lang="en-US" sz="1100" kern="1200" dirty="0">
                <a:solidFill>
                  <a:schemeClr val="tx1"/>
                </a:solidFill>
                <a:effectLst/>
                <a:latin typeface="+mn-lt"/>
                <a:ea typeface="+mn-ea"/>
                <a:cs typeface="+mn-cs"/>
              </a:rPr>
              <a:t>that accompany running a server like power, floor space, storage, and IT operations to manage those resources</a:t>
            </a:r>
          </a:p>
          <a:p>
            <a:pPr marL="171450" lvl="0" indent="-171450">
              <a:buFont typeface="Arial" panose="020B0604020202020204" pitchFamily="34" charset="0"/>
              <a:buChar char="•"/>
            </a:pPr>
            <a:r>
              <a:rPr lang="en-US" sz="1100" b="1" kern="1200" dirty="0">
                <a:solidFill>
                  <a:schemeClr val="tx1"/>
                </a:solidFill>
                <a:effectLst/>
                <a:latin typeface="+mn-lt"/>
                <a:ea typeface="+mn-ea"/>
                <a:cs typeface="+mn-cs"/>
              </a:rPr>
              <a:t>Indirect costs </a:t>
            </a:r>
            <a:r>
              <a:rPr lang="en-US" sz="1100" kern="1200" dirty="0">
                <a:solidFill>
                  <a:schemeClr val="tx1"/>
                </a:solidFill>
                <a:effectLst/>
                <a:latin typeface="+mn-lt"/>
                <a:ea typeface="+mn-ea"/>
                <a:cs typeface="+mn-cs"/>
              </a:rPr>
              <a:t>of running a server like network and storage infrastructure </a:t>
            </a:r>
          </a:p>
          <a:p>
            <a:r>
              <a:rPr lang="en-US" sz="1100" kern="1200" dirty="0">
                <a:solidFill>
                  <a:schemeClr val="tx1"/>
                </a:solidFill>
                <a:effectLst/>
                <a:latin typeface="+mn-lt"/>
                <a:ea typeface="+mn-ea"/>
                <a:cs typeface="+mn-cs"/>
              </a:rPr>
              <a:t> </a:t>
            </a:r>
          </a:p>
          <a:p>
            <a:r>
              <a:rPr lang="en-US" sz="1100" kern="1200" dirty="0">
                <a:solidFill>
                  <a:schemeClr val="tx1"/>
                </a:solidFill>
                <a:effectLst/>
                <a:latin typeface="+mn-lt"/>
                <a:ea typeface="+mn-ea"/>
                <a:cs typeface="+mn-cs"/>
              </a:rPr>
              <a:t>Please note that this diagram is conceptual and does not include every cost item. For example, depending on the solution you are implementing, software costs can include database, management, and middle-tier costs. Facilities costs can include upgrades, maintenance, building security, taxes, and so on. IT labor costs can include security admin and application admin costs.  This is an abbreviated list to demonstrate the type of costs that are involved in data center maintenance. </a:t>
            </a:r>
          </a:p>
        </p:txBody>
      </p:sp>
    </p:spTree>
    <p:extLst>
      <p:ext uri="{BB962C8B-B14F-4D97-AF65-F5344CB8AC3E}">
        <p14:creationId xmlns:p14="http://schemas.microsoft.com/office/powerpoint/2010/main" val="61596341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kern="1200" dirty="0">
                <a:solidFill>
                  <a:schemeClr val="tx1"/>
                </a:solidFill>
                <a:effectLst/>
                <a:latin typeface="+mn-lt"/>
                <a:ea typeface="+mn-ea"/>
                <a:cs typeface="+mn-cs"/>
              </a:rPr>
              <a:t>Si on </a:t>
            </a:r>
            <a:r>
              <a:rPr lang="en-US" sz="1100" kern="1200" dirty="0" err="1">
                <a:solidFill>
                  <a:schemeClr val="tx1"/>
                </a:solidFill>
                <a:effectLst/>
                <a:latin typeface="+mn-lt"/>
                <a:ea typeface="+mn-ea"/>
                <a:cs typeface="+mn-cs"/>
              </a:rPr>
              <a:t>essaye</a:t>
            </a:r>
            <a:r>
              <a:rPr lang="en-US" sz="1100" kern="1200" dirty="0">
                <a:solidFill>
                  <a:schemeClr val="tx1"/>
                </a:solidFill>
                <a:effectLst/>
                <a:latin typeface="+mn-lt"/>
                <a:ea typeface="+mn-ea"/>
                <a:cs typeface="+mn-cs"/>
              </a:rPr>
              <a:t> de faire un </a:t>
            </a:r>
            <a:r>
              <a:rPr lang="en-US" sz="1100" kern="1200" dirty="0" err="1">
                <a:solidFill>
                  <a:schemeClr val="tx1"/>
                </a:solidFill>
                <a:effectLst/>
                <a:latin typeface="+mn-lt"/>
                <a:ea typeface="+mn-ea"/>
                <a:cs typeface="+mn-cs"/>
              </a:rPr>
              <a:t>parrallèle</a:t>
            </a:r>
            <a:r>
              <a:rPr lang="en-US" sz="1100" kern="1200" dirty="0">
                <a:solidFill>
                  <a:schemeClr val="tx1"/>
                </a:solidFill>
                <a:effectLst/>
                <a:latin typeface="+mn-lt"/>
                <a:ea typeface="+mn-ea"/>
                <a:cs typeface="+mn-cs"/>
              </a:rPr>
              <a:t> </a:t>
            </a:r>
            <a:r>
              <a:rPr lang="en-US" sz="1100" kern="1200" dirty="0" err="1">
                <a:solidFill>
                  <a:schemeClr val="tx1"/>
                </a:solidFill>
                <a:effectLst/>
                <a:latin typeface="+mn-lt"/>
                <a:ea typeface="+mn-ea"/>
                <a:cs typeface="+mn-cs"/>
              </a:rPr>
              <a:t>concernant</a:t>
            </a:r>
            <a:r>
              <a:rPr lang="en-US" sz="1100" kern="1200" dirty="0">
                <a:solidFill>
                  <a:schemeClr val="tx1"/>
                </a:solidFill>
                <a:effectLst/>
                <a:latin typeface="+mn-lt"/>
                <a:ea typeface="+mn-ea"/>
                <a:cs typeface="+mn-cs"/>
              </a:rPr>
              <a:t> la </a:t>
            </a:r>
            <a:r>
              <a:rPr lang="en-US" sz="1100" kern="1200" dirty="0" err="1">
                <a:solidFill>
                  <a:schemeClr val="tx1"/>
                </a:solidFill>
                <a:effectLst/>
                <a:latin typeface="+mn-lt"/>
                <a:ea typeface="+mn-ea"/>
                <a:cs typeface="+mn-cs"/>
              </a:rPr>
              <a:t>comparaison</a:t>
            </a:r>
            <a:r>
              <a:rPr lang="en-US" sz="1100" kern="1200" dirty="0">
                <a:solidFill>
                  <a:schemeClr val="tx1"/>
                </a:solidFill>
                <a:effectLst/>
                <a:latin typeface="+mn-lt"/>
                <a:ea typeface="+mn-ea"/>
                <a:cs typeface="+mn-cs"/>
              </a:rPr>
              <a:t> entre les infrastructure </a:t>
            </a:r>
            <a:r>
              <a:rPr lang="en-US" sz="1100" kern="1200" dirty="0" err="1">
                <a:solidFill>
                  <a:schemeClr val="tx1"/>
                </a:solidFill>
                <a:effectLst/>
                <a:latin typeface="+mn-lt"/>
                <a:ea typeface="+mn-ea"/>
                <a:cs typeface="+mn-cs"/>
              </a:rPr>
              <a:t>onremises</a:t>
            </a:r>
            <a:r>
              <a:rPr lang="en-US" sz="1100" kern="1200" dirty="0">
                <a:solidFill>
                  <a:schemeClr val="tx1"/>
                </a:solidFill>
                <a:effectLst/>
                <a:latin typeface="+mn-lt"/>
                <a:ea typeface="+mn-ea"/>
                <a:cs typeface="+mn-cs"/>
              </a:rPr>
              <a:t> et </a:t>
            </a:r>
            <a:r>
              <a:rPr lang="en-US" sz="1100" kern="1200" dirty="0" err="1">
                <a:solidFill>
                  <a:schemeClr val="tx1"/>
                </a:solidFill>
                <a:effectLst/>
                <a:latin typeface="+mn-lt"/>
                <a:ea typeface="+mn-ea"/>
                <a:cs typeface="+mn-cs"/>
              </a:rPr>
              <a:t>celle</a:t>
            </a:r>
            <a:r>
              <a:rPr lang="en-US" sz="1100" kern="1200" dirty="0">
                <a:solidFill>
                  <a:schemeClr val="tx1"/>
                </a:solidFill>
                <a:effectLst/>
                <a:latin typeface="+mn-lt"/>
                <a:ea typeface="+mn-ea"/>
                <a:cs typeface="+mn-cs"/>
              </a:rPr>
              <a:t> dans le cloud, on se rend </a:t>
            </a:r>
            <a:r>
              <a:rPr lang="en-US" sz="1100" kern="1200" dirty="0" err="1">
                <a:solidFill>
                  <a:schemeClr val="tx1"/>
                </a:solidFill>
                <a:effectLst/>
                <a:latin typeface="+mn-lt"/>
                <a:ea typeface="+mn-ea"/>
                <a:cs typeface="+mn-cs"/>
              </a:rPr>
              <a:t>compte</a:t>
            </a:r>
            <a:r>
              <a:rPr lang="en-US" sz="1100" kern="1200" dirty="0">
                <a:solidFill>
                  <a:schemeClr val="tx1"/>
                </a:solidFill>
                <a:effectLst/>
                <a:latin typeface="+mn-lt"/>
                <a:ea typeface="+mn-ea"/>
                <a:cs typeface="+mn-cs"/>
              </a:rPr>
              <a:t> que </a:t>
            </a:r>
            <a:r>
              <a:rPr lang="en-US" sz="1100" kern="1200" dirty="0" err="1">
                <a:solidFill>
                  <a:schemeClr val="tx1"/>
                </a:solidFill>
                <a:effectLst/>
                <a:latin typeface="+mn-lt"/>
                <a:ea typeface="+mn-ea"/>
                <a:cs typeface="+mn-cs"/>
              </a:rPr>
              <a:t>si</a:t>
            </a:r>
            <a:r>
              <a:rPr lang="en-US" sz="1100" kern="1200" dirty="0">
                <a:solidFill>
                  <a:schemeClr val="tx1"/>
                </a:solidFill>
                <a:effectLst/>
                <a:latin typeface="+mn-lt"/>
                <a:ea typeface="+mn-ea"/>
                <a:cs typeface="+mn-cs"/>
              </a:rPr>
              <a:t> on </a:t>
            </a:r>
            <a:r>
              <a:rPr lang="en-US" sz="1100" kern="1200" dirty="0" err="1">
                <a:solidFill>
                  <a:schemeClr val="tx1"/>
                </a:solidFill>
                <a:effectLst/>
                <a:latin typeface="+mn-lt"/>
                <a:ea typeface="+mn-ea"/>
                <a:cs typeface="+mn-cs"/>
              </a:rPr>
              <a:t>voit</a:t>
            </a:r>
            <a:r>
              <a:rPr lang="en-US" sz="1100" kern="1200" dirty="0">
                <a:solidFill>
                  <a:schemeClr val="tx1"/>
                </a:solidFill>
                <a:effectLst/>
                <a:latin typeface="+mn-lt"/>
                <a:ea typeface="+mn-ea"/>
                <a:cs typeface="+mn-cs"/>
              </a:rPr>
              <a:t> </a:t>
            </a:r>
            <a:r>
              <a:rPr lang="en-US" sz="1100" kern="1200" dirty="0" err="1">
                <a:solidFill>
                  <a:schemeClr val="tx1"/>
                </a:solidFill>
                <a:effectLst/>
                <a:latin typeface="+mn-lt"/>
                <a:ea typeface="+mn-ea"/>
                <a:cs typeface="+mn-cs"/>
              </a:rPr>
              <a:t>l’ensemble</a:t>
            </a:r>
            <a:r>
              <a:rPr lang="en-US" sz="1100" kern="1200" dirty="0">
                <a:solidFill>
                  <a:schemeClr val="tx1"/>
                </a:solidFill>
                <a:effectLst/>
                <a:latin typeface="+mn-lt"/>
                <a:ea typeface="+mn-ea"/>
                <a:cs typeface="+mn-cs"/>
              </a:rPr>
              <a:t> des factures et on decide de faire le ratio: (voir Tableau)</a:t>
            </a:r>
          </a:p>
          <a:p>
            <a:r>
              <a:rPr lang="en-US" sz="1100" kern="1200" dirty="0">
                <a:solidFill>
                  <a:schemeClr val="tx1"/>
                </a:solidFill>
                <a:effectLst/>
                <a:latin typeface="+mn-lt"/>
                <a:ea typeface="+mn-ea"/>
                <a:cs typeface="+mn-cs"/>
              </a:rPr>
              <a:t>Le </a:t>
            </a:r>
            <a:r>
              <a:rPr lang="en-US" sz="1100" kern="1200" dirty="0" err="1">
                <a:solidFill>
                  <a:schemeClr val="tx1"/>
                </a:solidFill>
                <a:effectLst/>
                <a:latin typeface="+mn-lt"/>
                <a:ea typeface="+mn-ea"/>
                <a:cs typeface="+mn-cs"/>
              </a:rPr>
              <a:t>cout</a:t>
            </a:r>
            <a:r>
              <a:rPr lang="en-US" sz="1100" kern="1200" dirty="0">
                <a:solidFill>
                  <a:schemeClr val="tx1"/>
                </a:solidFill>
                <a:effectLst/>
                <a:latin typeface="+mn-lt"/>
                <a:ea typeface="+mn-ea"/>
                <a:cs typeface="+mn-cs"/>
              </a:rPr>
              <a:t> de AWS sur </a:t>
            </a:r>
            <a:r>
              <a:rPr lang="en-US" sz="1100" kern="1200" dirty="0" err="1">
                <a:solidFill>
                  <a:schemeClr val="tx1"/>
                </a:solidFill>
                <a:effectLst/>
                <a:latin typeface="+mn-lt"/>
                <a:ea typeface="+mn-ea"/>
                <a:cs typeface="+mn-cs"/>
              </a:rPr>
              <a:t>tous</a:t>
            </a:r>
            <a:r>
              <a:rPr lang="en-US" sz="1100" kern="1200" dirty="0">
                <a:solidFill>
                  <a:schemeClr val="tx1"/>
                </a:solidFill>
                <a:effectLst/>
                <a:latin typeface="+mn-lt"/>
                <a:ea typeface="+mn-ea"/>
                <a:cs typeface="+mn-cs"/>
              </a:rPr>
              <a:t> les </a:t>
            </a:r>
            <a:r>
              <a:rPr lang="en-US" sz="1100" kern="1200" dirty="0" err="1">
                <a:solidFill>
                  <a:schemeClr val="tx1"/>
                </a:solidFill>
                <a:effectLst/>
                <a:latin typeface="+mn-lt"/>
                <a:ea typeface="+mn-ea"/>
                <a:cs typeface="+mn-cs"/>
              </a:rPr>
              <a:t>postes</a:t>
            </a:r>
            <a:r>
              <a:rPr lang="en-US" sz="1100" kern="1200" dirty="0">
                <a:solidFill>
                  <a:schemeClr val="tx1"/>
                </a:solidFill>
                <a:effectLst/>
                <a:latin typeface="+mn-lt"/>
                <a:ea typeface="+mn-ea"/>
                <a:cs typeface="+mn-cs"/>
              </a:rPr>
              <a:t> </a:t>
            </a:r>
            <a:r>
              <a:rPr lang="en-US" sz="1100" kern="1200" dirty="0" err="1">
                <a:solidFill>
                  <a:schemeClr val="tx1"/>
                </a:solidFill>
                <a:effectLst/>
                <a:latin typeface="+mn-lt"/>
                <a:ea typeface="+mn-ea"/>
                <a:cs typeface="+mn-cs"/>
              </a:rPr>
              <a:t>est</a:t>
            </a:r>
            <a:r>
              <a:rPr lang="en-US" sz="1100" kern="1200" dirty="0">
                <a:solidFill>
                  <a:schemeClr val="tx1"/>
                </a:solidFill>
                <a:effectLst/>
                <a:latin typeface="+mn-lt"/>
                <a:ea typeface="+mn-ea"/>
                <a:cs typeface="+mn-cs"/>
              </a:rPr>
              <a:t> </a:t>
            </a:r>
            <a:r>
              <a:rPr lang="en-US" sz="1100" kern="1200" dirty="0" err="1">
                <a:solidFill>
                  <a:schemeClr val="tx1"/>
                </a:solidFill>
                <a:effectLst/>
                <a:latin typeface="+mn-lt"/>
                <a:ea typeface="+mn-ea"/>
                <a:cs typeface="+mn-cs"/>
              </a:rPr>
              <a:t>relativement</a:t>
            </a:r>
            <a:r>
              <a:rPr lang="en-US" sz="1100" kern="1200" dirty="0">
                <a:solidFill>
                  <a:schemeClr val="tx1"/>
                </a:solidFill>
                <a:effectLst/>
                <a:latin typeface="+mn-lt"/>
                <a:ea typeface="+mn-ea"/>
                <a:cs typeface="+mn-cs"/>
              </a:rPr>
              <a:t> bas car </a:t>
            </a:r>
            <a:r>
              <a:rPr lang="en-US" sz="1100" kern="1200" dirty="0" err="1">
                <a:solidFill>
                  <a:schemeClr val="tx1"/>
                </a:solidFill>
                <a:effectLst/>
                <a:latin typeface="+mn-lt"/>
                <a:ea typeface="+mn-ea"/>
                <a:cs typeface="+mn-cs"/>
              </a:rPr>
              <a:t>en</a:t>
            </a:r>
            <a:r>
              <a:rPr lang="en-US" sz="1100" kern="1200" dirty="0">
                <a:solidFill>
                  <a:schemeClr val="tx1"/>
                </a:solidFill>
                <a:effectLst/>
                <a:latin typeface="+mn-lt"/>
                <a:ea typeface="+mn-ea"/>
                <a:cs typeface="+mn-cs"/>
              </a:rPr>
              <a:t> </a:t>
            </a:r>
            <a:r>
              <a:rPr lang="en-US" sz="1100" kern="1200" dirty="0" err="1">
                <a:solidFill>
                  <a:schemeClr val="tx1"/>
                </a:solidFill>
                <a:effectLst/>
                <a:latin typeface="+mn-lt"/>
                <a:ea typeface="+mn-ea"/>
                <a:cs typeface="+mn-cs"/>
              </a:rPr>
              <a:t>effet</a:t>
            </a:r>
            <a:r>
              <a:rPr lang="en-US" sz="1100" kern="1200" dirty="0">
                <a:solidFill>
                  <a:schemeClr val="tx1"/>
                </a:solidFill>
                <a:effectLst/>
                <a:latin typeface="+mn-lt"/>
                <a:ea typeface="+mn-ea"/>
                <a:cs typeface="+mn-cs"/>
              </a:rPr>
              <a:t> AWS </a:t>
            </a:r>
            <a:r>
              <a:rPr lang="en-US" sz="1100" kern="1200" dirty="0" err="1">
                <a:solidFill>
                  <a:schemeClr val="tx1"/>
                </a:solidFill>
                <a:effectLst/>
                <a:latin typeface="+mn-lt"/>
                <a:ea typeface="+mn-ea"/>
                <a:cs typeface="+mn-cs"/>
              </a:rPr>
              <a:t>repercute</a:t>
            </a:r>
            <a:r>
              <a:rPr lang="en-US" sz="1100" kern="1200" dirty="0">
                <a:solidFill>
                  <a:schemeClr val="tx1"/>
                </a:solidFill>
                <a:effectLst/>
                <a:latin typeface="+mn-lt"/>
                <a:ea typeface="+mn-ea"/>
                <a:cs typeface="+mn-cs"/>
              </a:rPr>
              <a:t> </a:t>
            </a:r>
            <a:r>
              <a:rPr lang="en-US" sz="1100" kern="1200" dirty="0" err="1">
                <a:solidFill>
                  <a:schemeClr val="tx1"/>
                </a:solidFill>
                <a:effectLst/>
                <a:latin typeface="+mn-lt"/>
                <a:ea typeface="+mn-ea"/>
                <a:cs typeface="+mn-cs"/>
              </a:rPr>
              <a:t>ses</a:t>
            </a:r>
            <a:r>
              <a:rPr lang="en-US" sz="1100" kern="1200" dirty="0">
                <a:solidFill>
                  <a:schemeClr val="tx1"/>
                </a:solidFill>
                <a:effectLst/>
                <a:latin typeface="+mn-lt"/>
                <a:ea typeface="+mn-ea"/>
                <a:cs typeface="+mn-cs"/>
              </a:rPr>
              <a:t> prix de mise </a:t>
            </a:r>
            <a:r>
              <a:rPr lang="en-US" sz="1100" kern="1200" dirty="0" err="1">
                <a:solidFill>
                  <a:schemeClr val="tx1"/>
                </a:solidFill>
                <a:effectLst/>
                <a:latin typeface="+mn-lt"/>
                <a:ea typeface="+mn-ea"/>
                <a:cs typeface="+mn-cs"/>
              </a:rPr>
              <a:t>en</a:t>
            </a:r>
            <a:r>
              <a:rPr lang="en-US" sz="1100" kern="1200" dirty="0">
                <a:solidFill>
                  <a:schemeClr val="tx1"/>
                </a:solidFill>
                <a:effectLst/>
                <a:latin typeface="+mn-lt"/>
                <a:ea typeface="+mn-ea"/>
                <a:cs typeface="+mn-cs"/>
              </a:rPr>
              <a:t> place de </a:t>
            </a:r>
            <a:r>
              <a:rPr lang="en-US" sz="1100" kern="1200" dirty="0" err="1">
                <a:solidFill>
                  <a:schemeClr val="tx1"/>
                </a:solidFill>
                <a:effectLst/>
                <a:latin typeface="+mn-lt"/>
                <a:ea typeface="+mn-ea"/>
                <a:cs typeface="+mn-cs"/>
              </a:rPr>
              <a:t>l’infra</a:t>
            </a:r>
            <a:r>
              <a:rPr lang="en-US" sz="1100" kern="1200" dirty="0">
                <a:solidFill>
                  <a:schemeClr val="tx1"/>
                </a:solidFill>
                <a:effectLst/>
                <a:latin typeface="+mn-lt"/>
                <a:ea typeface="+mn-ea"/>
                <a:cs typeface="+mn-cs"/>
              </a:rPr>
              <a:t> à </a:t>
            </a:r>
            <a:r>
              <a:rPr lang="en-US" sz="1100" kern="1200" dirty="0" err="1">
                <a:solidFill>
                  <a:schemeClr val="tx1"/>
                </a:solidFill>
                <a:effectLst/>
                <a:latin typeface="+mn-lt"/>
                <a:ea typeface="+mn-ea"/>
                <a:cs typeface="+mn-cs"/>
              </a:rPr>
              <a:t>l’ensemble</a:t>
            </a:r>
            <a:r>
              <a:rPr lang="en-US" sz="1100" kern="1200" dirty="0">
                <a:solidFill>
                  <a:schemeClr val="tx1"/>
                </a:solidFill>
                <a:effectLst/>
                <a:latin typeface="+mn-lt"/>
                <a:ea typeface="+mn-ea"/>
                <a:cs typeface="+mn-cs"/>
              </a:rPr>
              <a:t> de </a:t>
            </a:r>
            <a:r>
              <a:rPr lang="en-US" sz="1100" kern="1200" dirty="0" err="1">
                <a:solidFill>
                  <a:schemeClr val="tx1"/>
                </a:solidFill>
                <a:effectLst/>
                <a:latin typeface="+mn-lt"/>
                <a:ea typeface="+mn-ea"/>
                <a:cs typeface="+mn-cs"/>
              </a:rPr>
              <a:t>ces</a:t>
            </a:r>
            <a:r>
              <a:rPr lang="en-US" sz="1100" kern="1200" dirty="0">
                <a:solidFill>
                  <a:schemeClr val="tx1"/>
                </a:solidFill>
                <a:effectLst/>
                <a:latin typeface="+mn-lt"/>
                <a:ea typeface="+mn-ea"/>
                <a:cs typeface="+mn-cs"/>
              </a:rPr>
              <a:t> clients.</a:t>
            </a:r>
          </a:p>
          <a:p>
            <a:endParaRPr lang="en-US" sz="1100" kern="1200" dirty="0">
              <a:solidFill>
                <a:schemeClr val="tx1"/>
              </a:solidFill>
              <a:effectLst/>
              <a:latin typeface="+mn-lt"/>
              <a:ea typeface="+mn-ea"/>
              <a:cs typeface="+mn-cs"/>
            </a:endParaRPr>
          </a:p>
          <a:p>
            <a:r>
              <a:rPr lang="en-US" sz="1100" kern="1200" dirty="0">
                <a:solidFill>
                  <a:schemeClr val="tx1"/>
                </a:solidFill>
                <a:effectLst/>
                <a:latin typeface="+mn-lt"/>
                <a:ea typeface="+mn-ea"/>
                <a:cs typeface="+mn-cs"/>
              </a:rPr>
              <a:t>Let’s take a look at a cost comparison. This example shows a cost comparison for an on-premises and cloud solution over 3 years. For this comparison, two similar environments were constructed to represent the on-premises and AWS environments. Note that additional direct and indirect costs associated with the on-premises solution have not been included. The components of the on-premises solution include:</a:t>
            </a:r>
          </a:p>
          <a:p>
            <a:pPr marL="171450" lvl="0" indent="-171450">
              <a:buFont typeface="Arial" panose="020B0604020202020204" pitchFamily="34" charset="0"/>
              <a:buChar char="•"/>
            </a:pPr>
            <a:r>
              <a:rPr lang="en-US" sz="1100" kern="1200" dirty="0">
                <a:solidFill>
                  <a:schemeClr val="tx1"/>
                </a:solidFill>
                <a:effectLst/>
                <a:latin typeface="+mn-lt"/>
                <a:ea typeface="+mn-ea"/>
                <a:cs typeface="+mn-cs"/>
              </a:rPr>
              <a:t>1 virtual machine with 4 CPUs, 16 GB of RAM, and a Linux operating system</a:t>
            </a:r>
          </a:p>
          <a:p>
            <a:pPr marL="171450" lvl="0" indent="-171450">
              <a:buFont typeface="Arial" panose="020B0604020202020204" pitchFamily="34" charset="0"/>
              <a:buChar char="•"/>
            </a:pPr>
            <a:r>
              <a:rPr lang="en-US" sz="1100" kern="1200" dirty="0">
                <a:solidFill>
                  <a:schemeClr val="tx1"/>
                </a:solidFill>
                <a:effectLst/>
                <a:latin typeface="+mn-lt"/>
                <a:ea typeface="+mn-ea"/>
                <a:cs typeface="+mn-cs"/>
              </a:rPr>
              <a:t>Average utilization is 100%</a:t>
            </a:r>
          </a:p>
          <a:p>
            <a:pPr marL="171450" lvl="0" indent="-171450">
              <a:buFont typeface="Arial" panose="020B0604020202020204" pitchFamily="34" charset="0"/>
              <a:buChar char="•"/>
            </a:pPr>
            <a:r>
              <a:rPr lang="en-US" sz="1100" kern="1200" dirty="0">
                <a:solidFill>
                  <a:schemeClr val="tx1"/>
                </a:solidFill>
                <a:effectLst/>
                <a:latin typeface="+mn-lt"/>
                <a:ea typeface="+mn-ea"/>
                <a:cs typeface="+mn-cs"/>
              </a:rPr>
              <a:t>Optimized by RAM</a:t>
            </a:r>
          </a:p>
          <a:p>
            <a:r>
              <a:rPr lang="en-US" sz="1100" kern="1200" dirty="0">
                <a:solidFill>
                  <a:schemeClr val="tx1"/>
                </a:solidFill>
                <a:effectLst/>
                <a:latin typeface="+mn-lt"/>
                <a:ea typeface="+mn-ea"/>
                <a:cs typeface="+mn-cs"/>
              </a:rPr>
              <a:t>The components of a comparable AWS environment include:</a:t>
            </a:r>
          </a:p>
          <a:p>
            <a:pPr marL="171450" lvl="0" indent="-171450">
              <a:buFont typeface="Arial" panose="020B0604020202020204" pitchFamily="34" charset="0"/>
              <a:buChar char="•"/>
            </a:pPr>
            <a:r>
              <a:rPr lang="en-US" sz="1100" kern="1200" dirty="0">
                <a:solidFill>
                  <a:schemeClr val="tx1"/>
                </a:solidFill>
                <a:effectLst/>
                <a:latin typeface="+mn-lt"/>
                <a:ea typeface="+mn-ea"/>
                <a:cs typeface="+mn-cs"/>
              </a:rPr>
              <a:t>1 m4.xlarge instance with 4 CPUs, 16 GB of RAM</a:t>
            </a:r>
          </a:p>
          <a:p>
            <a:pPr marL="171450" lvl="0" indent="-171450">
              <a:buFont typeface="Arial" panose="020B0604020202020204" pitchFamily="34" charset="0"/>
              <a:buChar char="•"/>
            </a:pPr>
            <a:r>
              <a:rPr lang="en-US" sz="1100" kern="1200" dirty="0">
                <a:solidFill>
                  <a:schemeClr val="tx1"/>
                </a:solidFill>
                <a:effectLst/>
                <a:latin typeface="+mn-lt"/>
                <a:ea typeface="+mn-ea"/>
                <a:cs typeface="+mn-cs"/>
              </a:rPr>
              <a:t>The Instance type is a 3 year partial upfront reserved instance</a:t>
            </a:r>
          </a:p>
          <a:p>
            <a:pPr marL="171450" lvl="0" indent="-171450">
              <a:buFont typeface="Arial" panose="020B0604020202020204" pitchFamily="34" charset="0"/>
              <a:buChar char="•"/>
            </a:pPr>
            <a:endParaRPr lang="en-US" sz="11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on-premises 3-year total cost is $167,422. The AWS Cloud 3-year total cost is $7,509, which is a 96% savings over the on-premises solution. Thus, the 3-year total savings on cloud infrastructure would be $159,913. This comparison helps a business clearly understand the differences between the alternatives.</a:t>
            </a:r>
          </a:p>
          <a:p>
            <a:r>
              <a:rPr lang="en-US" sz="1100" kern="1200" dirty="0">
                <a:solidFill>
                  <a:schemeClr val="tx1"/>
                </a:solidFill>
                <a:effectLst/>
                <a:latin typeface="+mn-lt"/>
                <a:ea typeface="+mn-ea"/>
                <a:cs typeface="+mn-cs"/>
              </a:rPr>
              <a:t> </a:t>
            </a:r>
          </a:p>
          <a:p>
            <a:r>
              <a:rPr lang="en-US" sz="1100" b="1" kern="1200" dirty="0">
                <a:solidFill>
                  <a:schemeClr val="tx1"/>
                </a:solidFill>
                <a:effectLst/>
                <a:latin typeface="+mn-lt"/>
                <a:ea typeface="+mn-ea"/>
                <a:cs typeface="+mn-cs"/>
              </a:rPr>
              <a:t>So, what is the difference in the costs? </a:t>
            </a:r>
            <a:endParaRPr lang="en-US" sz="1100" kern="1200" dirty="0">
              <a:solidFill>
                <a:schemeClr val="tx1"/>
              </a:solidFill>
              <a:effectLst/>
              <a:latin typeface="+mn-lt"/>
              <a:ea typeface="+mn-ea"/>
              <a:cs typeface="+mn-cs"/>
            </a:endParaRPr>
          </a:p>
          <a:p>
            <a:r>
              <a:rPr lang="en-US" sz="1100" kern="1200" dirty="0">
                <a:solidFill>
                  <a:schemeClr val="tx1"/>
                </a:solidFill>
                <a:effectLst/>
                <a:latin typeface="+mn-lt"/>
                <a:ea typeface="+mn-ea"/>
                <a:cs typeface="+mn-cs"/>
              </a:rPr>
              <a:t>Remember, the on-premises solution is “predicted” and then continues to incur costs whether or not the capacity is utilized.</a:t>
            </a:r>
          </a:p>
          <a:p>
            <a:r>
              <a:rPr lang="en-US" sz="1100" kern="1200" dirty="0">
                <a:solidFill>
                  <a:schemeClr val="tx1"/>
                </a:solidFill>
                <a:effectLst/>
                <a:latin typeface="+mn-lt"/>
                <a:ea typeface="+mn-ea"/>
                <a:cs typeface="+mn-cs"/>
              </a:rPr>
              <a:t> </a:t>
            </a:r>
          </a:p>
          <a:p>
            <a:r>
              <a:rPr lang="en-US" sz="1100" kern="1200" dirty="0">
                <a:solidFill>
                  <a:schemeClr val="tx1"/>
                </a:solidFill>
                <a:effectLst/>
                <a:latin typeface="+mn-lt"/>
                <a:ea typeface="+mn-ea"/>
                <a:cs typeface="+mn-cs"/>
              </a:rPr>
              <a:t>In contrast, the AWS solution is commissioned when needed and decommissioned when the resources are no longer in use, resulting in the lower overall costs.</a:t>
            </a:r>
          </a:p>
        </p:txBody>
      </p:sp>
    </p:spTree>
    <p:extLst>
      <p:ext uri="{BB962C8B-B14F-4D97-AF65-F5344CB8AC3E}">
        <p14:creationId xmlns:p14="http://schemas.microsoft.com/office/powerpoint/2010/main" val="39518353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200" kern="1200" dirty="0">
                <a:solidFill>
                  <a:schemeClr val="tx1"/>
                </a:solidFill>
                <a:effectLst/>
                <a:latin typeface="+mn-lt"/>
                <a:ea typeface="+mn-ea"/>
                <a:cs typeface="+mn-cs"/>
              </a:rPr>
              <a:t>Dans ce module, nous allons discuter de l'économie du cloud </a:t>
            </a:r>
            <a:r>
              <a:rPr lang="fr-FR" sz="1200" kern="1200" dirty="0" err="1">
                <a:solidFill>
                  <a:schemeClr val="tx1"/>
                </a:solidFill>
                <a:effectLst/>
                <a:latin typeface="+mn-lt"/>
                <a:ea typeface="+mn-ea"/>
                <a:cs typeface="+mn-cs"/>
              </a:rPr>
              <a:t>computing</a:t>
            </a:r>
            <a:r>
              <a:rPr lang="fr-FR" sz="1200" kern="1200" dirty="0">
                <a:solidFill>
                  <a:schemeClr val="tx1"/>
                </a:solidFill>
                <a:effectLst/>
                <a:latin typeface="+mn-lt"/>
                <a:ea typeface="+mn-ea"/>
                <a:cs typeface="+mn-cs"/>
              </a:rPr>
              <a:t>.</a:t>
            </a:r>
          </a:p>
          <a:p>
            <a:endParaRPr lang="fr-FR" sz="1200" kern="1200" dirty="0">
              <a:solidFill>
                <a:schemeClr val="tx1"/>
              </a:solidFill>
              <a:effectLst/>
              <a:latin typeface="+mn-lt"/>
              <a:ea typeface="+mn-ea"/>
              <a:cs typeface="+mn-cs"/>
            </a:endParaRPr>
          </a:p>
          <a:p>
            <a:r>
              <a:rPr lang="fr-FR" sz="1200" kern="1200" dirty="0">
                <a:solidFill>
                  <a:schemeClr val="tx1"/>
                </a:solidFill>
                <a:effectLst/>
                <a:latin typeface="+mn-lt"/>
                <a:ea typeface="+mn-ea"/>
                <a:cs typeface="+mn-cs"/>
              </a:rPr>
              <a:t>La première partie vous présentera les principes fondamentaux de la tarification, et dans la deuxième partie, nous passerons en revue le coût total de possession.</a:t>
            </a:r>
            <a:endParaRPr lang="en-US" sz="12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251724988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kern="1200" dirty="0">
                <a:solidFill>
                  <a:schemeClr val="tx1"/>
                </a:solidFill>
                <a:effectLst/>
                <a:latin typeface="+mn-lt"/>
                <a:ea typeface="+mn-ea"/>
                <a:cs typeface="+mn-cs"/>
              </a:rPr>
              <a:t>Pour savoir </a:t>
            </a:r>
            <a:r>
              <a:rPr lang="en-US" sz="1100" kern="1200" dirty="0" err="1">
                <a:solidFill>
                  <a:schemeClr val="tx1"/>
                </a:solidFill>
                <a:effectLst/>
                <a:latin typeface="+mn-lt"/>
                <a:ea typeface="+mn-ea"/>
                <a:cs typeface="+mn-cs"/>
              </a:rPr>
              <a:t>ce</a:t>
            </a:r>
            <a:r>
              <a:rPr lang="en-US" sz="1100" kern="1200" dirty="0">
                <a:solidFill>
                  <a:schemeClr val="tx1"/>
                </a:solidFill>
                <a:effectLst/>
                <a:latin typeface="+mn-lt"/>
                <a:ea typeface="+mn-ea"/>
                <a:cs typeface="+mn-cs"/>
              </a:rPr>
              <a:t> que </a:t>
            </a:r>
            <a:r>
              <a:rPr lang="en-US" sz="1100" kern="1200" dirty="0" err="1">
                <a:solidFill>
                  <a:schemeClr val="tx1"/>
                </a:solidFill>
                <a:effectLst/>
                <a:latin typeface="+mn-lt"/>
                <a:ea typeface="+mn-ea"/>
                <a:cs typeface="+mn-cs"/>
              </a:rPr>
              <a:t>va</a:t>
            </a:r>
            <a:r>
              <a:rPr lang="en-US" sz="1100" kern="1200" dirty="0">
                <a:solidFill>
                  <a:schemeClr val="tx1"/>
                </a:solidFill>
                <a:effectLst/>
                <a:latin typeface="+mn-lt"/>
                <a:ea typeface="+mn-ea"/>
                <a:cs typeface="+mn-cs"/>
              </a:rPr>
              <a:t> </a:t>
            </a:r>
            <a:r>
              <a:rPr lang="en-US" sz="1100" kern="1200" dirty="0" err="1">
                <a:solidFill>
                  <a:schemeClr val="tx1"/>
                </a:solidFill>
                <a:effectLst/>
                <a:latin typeface="+mn-lt"/>
                <a:ea typeface="+mn-ea"/>
                <a:cs typeface="+mn-cs"/>
              </a:rPr>
              <a:t>vous</a:t>
            </a:r>
            <a:r>
              <a:rPr lang="en-US" sz="1100" kern="1200" dirty="0">
                <a:solidFill>
                  <a:schemeClr val="tx1"/>
                </a:solidFill>
                <a:effectLst/>
                <a:latin typeface="+mn-lt"/>
                <a:ea typeface="+mn-ea"/>
                <a:cs typeface="+mn-cs"/>
              </a:rPr>
              <a:t> </a:t>
            </a:r>
            <a:r>
              <a:rPr lang="en-US" sz="1100" kern="1200" dirty="0" err="1">
                <a:solidFill>
                  <a:schemeClr val="tx1"/>
                </a:solidFill>
                <a:effectLst/>
                <a:latin typeface="+mn-lt"/>
                <a:ea typeface="+mn-ea"/>
                <a:cs typeface="+mn-cs"/>
              </a:rPr>
              <a:t>couter</a:t>
            </a:r>
            <a:r>
              <a:rPr lang="en-US" sz="1100" kern="1200" dirty="0">
                <a:solidFill>
                  <a:schemeClr val="tx1"/>
                </a:solidFill>
                <a:effectLst/>
                <a:latin typeface="+mn-lt"/>
                <a:ea typeface="+mn-ea"/>
                <a:cs typeface="+mn-cs"/>
              </a:rPr>
              <a:t> le TCO, il </a:t>
            </a:r>
            <a:r>
              <a:rPr lang="en-US" sz="1100" kern="1200" dirty="0" err="1">
                <a:solidFill>
                  <a:schemeClr val="tx1"/>
                </a:solidFill>
                <a:effectLst/>
                <a:latin typeface="+mn-lt"/>
                <a:ea typeface="+mn-ea"/>
                <a:cs typeface="+mn-cs"/>
              </a:rPr>
              <a:t>existe</a:t>
            </a:r>
            <a:r>
              <a:rPr lang="en-US" sz="1100" kern="1200" dirty="0">
                <a:solidFill>
                  <a:schemeClr val="tx1"/>
                </a:solidFill>
                <a:effectLst/>
                <a:latin typeface="+mn-lt"/>
                <a:ea typeface="+mn-ea"/>
                <a:cs typeface="+mn-cs"/>
              </a:rPr>
              <a:t> </a:t>
            </a:r>
            <a:r>
              <a:rPr lang="en-US" sz="1100" kern="1200" dirty="0" err="1">
                <a:solidFill>
                  <a:schemeClr val="tx1"/>
                </a:solidFill>
                <a:effectLst/>
                <a:latin typeface="+mn-lt"/>
                <a:ea typeface="+mn-ea"/>
                <a:cs typeface="+mn-cs"/>
              </a:rPr>
              <a:t>plusieurs</a:t>
            </a:r>
            <a:r>
              <a:rPr lang="en-US" sz="1100" kern="1200" dirty="0">
                <a:solidFill>
                  <a:schemeClr val="tx1"/>
                </a:solidFill>
                <a:effectLst/>
                <a:latin typeface="+mn-lt"/>
                <a:ea typeface="+mn-ea"/>
                <a:cs typeface="+mn-cs"/>
              </a:rPr>
              <a:t> </a:t>
            </a:r>
            <a:r>
              <a:rPr lang="en-US" sz="1100" kern="1200" dirty="0" err="1">
                <a:solidFill>
                  <a:schemeClr val="tx1"/>
                </a:solidFill>
                <a:effectLst/>
                <a:latin typeface="+mn-lt"/>
                <a:ea typeface="+mn-ea"/>
                <a:cs typeface="+mn-cs"/>
              </a:rPr>
              <a:t>calculateurs</a:t>
            </a:r>
            <a:r>
              <a:rPr lang="en-US" sz="1100" kern="1200" dirty="0">
                <a:solidFill>
                  <a:schemeClr val="tx1"/>
                </a:solidFill>
                <a:effectLst/>
                <a:latin typeface="+mn-lt"/>
                <a:ea typeface="+mn-ea"/>
                <a:cs typeface="+mn-cs"/>
              </a:rPr>
              <a:t> que AMAZON propose </a:t>
            </a:r>
            <a:r>
              <a:rPr lang="en-US" sz="1100" kern="1200" dirty="0" err="1">
                <a:solidFill>
                  <a:schemeClr val="tx1"/>
                </a:solidFill>
                <a:effectLst/>
                <a:latin typeface="+mn-lt"/>
                <a:ea typeface="+mn-ea"/>
                <a:cs typeface="+mn-cs"/>
              </a:rPr>
              <a:t>tel</a:t>
            </a:r>
            <a:r>
              <a:rPr lang="en-US" sz="1100" kern="1200" dirty="0">
                <a:solidFill>
                  <a:schemeClr val="tx1"/>
                </a:solidFill>
                <a:effectLst/>
                <a:latin typeface="+mn-lt"/>
                <a:ea typeface="+mn-ea"/>
                <a:cs typeface="+mn-cs"/>
              </a:rPr>
              <a:t> que le Simple Monthly Calculator.</a:t>
            </a:r>
          </a:p>
          <a:p>
            <a:endParaRPr lang="en-US" sz="1100" kern="1200" dirty="0">
              <a:solidFill>
                <a:schemeClr val="tx1"/>
              </a:solidFill>
              <a:effectLst/>
              <a:latin typeface="+mn-lt"/>
              <a:ea typeface="+mn-ea"/>
              <a:cs typeface="+mn-cs"/>
            </a:endParaRPr>
          </a:p>
          <a:p>
            <a:endParaRPr lang="en-US" sz="1100" kern="1200" dirty="0">
              <a:solidFill>
                <a:schemeClr val="tx1"/>
              </a:solidFill>
              <a:effectLst/>
              <a:latin typeface="+mn-lt"/>
              <a:ea typeface="+mn-ea"/>
              <a:cs typeface="+mn-cs"/>
            </a:endParaRPr>
          </a:p>
          <a:p>
            <a:r>
              <a:rPr lang="fr-FR" sz="1100" kern="1200" dirty="0">
                <a:solidFill>
                  <a:schemeClr val="tx1"/>
                </a:solidFill>
                <a:effectLst/>
                <a:latin typeface="+mn-lt"/>
                <a:ea typeface="+mn-ea"/>
                <a:cs typeface="+mn-cs"/>
              </a:rPr>
              <a:t>Il existe des outils pour vous aider dans ces comparaisons. Le calculateur mensuel simple AWS permet d'estimer une facture AWS mensuelle. À l'aide de cet outil, vous pouvez ajouter, modifier et supprimer des services de votre « facture » ​​et il recalculera automatiquement les frais mensuels estimés.</a:t>
            </a:r>
          </a:p>
          <a:p>
            <a:endParaRPr lang="fr-FR" sz="1100" kern="1200" dirty="0">
              <a:solidFill>
                <a:schemeClr val="tx1"/>
              </a:solidFill>
              <a:effectLst/>
              <a:latin typeface="+mn-lt"/>
              <a:ea typeface="+mn-ea"/>
              <a:cs typeface="+mn-cs"/>
            </a:endParaRPr>
          </a:p>
          <a:p>
            <a:r>
              <a:rPr lang="fr-FR" sz="1100" kern="1200" dirty="0">
                <a:solidFill>
                  <a:schemeClr val="tx1"/>
                </a:solidFill>
                <a:effectLst/>
                <a:latin typeface="+mn-lt"/>
                <a:ea typeface="+mn-ea"/>
                <a:cs typeface="+mn-cs"/>
              </a:rPr>
              <a:t>Le calculateur intègre un large éventail de calculs de prix pour tous les services dans toutes les régions. Il montre également une répartition des fonctionnalités pour chaque service dans chaque région.</a:t>
            </a:r>
          </a:p>
          <a:p>
            <a:endParaRPr lang="fr-FR" sz="1100" kern="1200" dirty="0">
              <a:solidFill>
                <a:schemeClr val="tx1"/>
              </a:solidFill>
              <a:effectLst/>
              <a:latin typeface="+mn-lt"/>
              <a:ea typeface="+mn-ea"/>
              <a:cs typeface="+mn-cs"/>
            </a:endParaRPr>
          </a:p>
          <a:p>
            <a:r>
              <a:rPr lang="fr-FR" sz="1100" kern="1200" dirty="0">
                <a:solidFill>
                  <a:schemeClr val="tx1"/>
                </a:solidFill>
                <a:effectLst/>
                <a:latin typeface="+mn-lt"/>
                <a:ea typeface="+mn-ea"/>
                <a:cs typeface="+mn-cs"/>
              </a:rPr>
              <a:t>La calculatrice mensuelle simple est un outil qui vous aide à :</a:t>
            </a:r>
          </a:p>
          <a:p>
            <a:r>
              <a:rPr lang="fr-FR" sz="1100" kern="1200" dirty="0">
                <a:solidFill>
                  <a:schemeClr val="tx1"/>
                </a:solidFill>
                <a:effectLst/>
                <a:latin typeface="+mn-lt"/>
                <a:ea typeface="+mn-ea"/>
                <a:cs typeface="+mn-cs"/>
              </a:rPr>
              <a:t>Estimer les coûts mensuels des services lors de l'utilisation d'AWS</a:t>
            </a:r>
          </a:p>
          <a:p>
            <a:r>
              <a:rPr lang="fr-FR" sz="1100" kern="1200" dirty="0">
                <a:solidFill>
                  <a:schemeClr val="tx1"/>
                </a:solidFill>
                <a:effectLst/>
                <a:latin typeface="+mn-lt"/>
                <a:ea typeface="+mn-ea"/>
                <a:cs typeface="+mn-cs"/>
              </a:rPr>
              <a:t>Identifier les opportunités de réduction des coûts</a:t>
            </a:r>
          </a:p>
          <a:p>
            <a:r>
              <a:rPr lang="fr-FR" sz="1100" kern="1200" dirty="0">
                <a:solidFill>
                  <a:schemeClr val="tx1"/>
                </a:solidFill>
                <a:effectLst/>
                <a:latin typeface="+mn-lt"/>
                <a:ea typeface="+mn-ea"/>
                <a:cs typeface="+mn-cs"/>
              </a:rPr>
              <a:t>Et utilisez des modèles pour modéliser des solutions afin de comparer les services et les modèles de déploiement</a:t>
            </a:r>
          </a:p>
          <a:p>
            <a:endParaRPr lang="fr-FR" sz="1100" kern="1200" dirty="0">
              <a:solidFill>
                <a:schemeClr val="tx1"/>
              </a:solidFill>
              <a:effectLst/>
              <a:latin typeface="+mn-lt"/>
              <a:ea typeface="+mn-ea"/>
              <a:cs typeface="+mn-cs"/>
            </a:endParaRPr>
          </a:p>
          <a:p>
            <a:r>
              <a:rPr lang="fr-FR" sz="1100" kern="1200" dirty="0">
                <a:solidFill>
                  <a:schemeClr val="tx1"/>
                </a:solidFill>
                <a:effectLst/>
                <a:latin typeface="+mn-lt"/>
                <a:ea typeface="+mn-ea"/>
                <a:cs typeface="+mn-cs"/>
              </a:rPr>
              <a:t>Le calculateur affiche également des échantillons de clients courants et leur utilisation. Vous pouvez cliquer sur l'exemple « Récupération après sinistre et sauvegarde » ou « Application Web » et voir les utilisations de chaque service. Sélectionnez le lien pour lancer la calculatrice mensuelle simple.</a:t>
            </a:r>
            <a:endParaRPr lang="en-US" sz="105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166981628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kern="1200" dirty="0">
                <a:solidFill>
                  <a:schemeClr val="tx1"/>
                </a:solidFill>
                <a:effectLst/>
                <a:latin typeface="+mn-lt"/>
                <a:ea typeface="+mn-ea"/>
                <a:cs typeface="+mn-cs"/>
              </a:rPr>
              <a:t>Il </a:t>
            </a:r>
            <a:r>
              <a:rPr lang="en-US" sz="1100" kern="1200" dirty="0" err="1">
                <a:solidFill>
                  <a:schemeClr val="tx1"/>
                </a:solidFill>
                <a:effectLst/>
                <a:latin typeface="+mn-lt"/>
                <a:ea typeface="+mn-ea"/>
                <a:cs typeface="+mn-cs"/>
              </a:rPr>
              <a:t>existe</a:t>
            </a:r>
            <a:r>
              <a:rPr lang="en-US" sz="1100" kern="1200" dirty="0">
                <a:solidFill>
                  <a:schemeClr val="tx1"/>
                </a:solidFill>
                <a:effectLst/>
                <a:latin typeface="+mn-lt"/>
                <a:ea typeface="+mn-ea"/>
                <a:cs typeface="+mn-cs"/>
              </a:rPr>
              <a:t> un </a:t>
            </a:r>
            <a:r>
              <a:rPr lang="en-US" sz="1100" kern="1200" dirty="0" err="1">
                <a:solidFill>
                  <a:schemeClr val="tx1"/>
                </a:solidFill>
                <a:effectLst/>
                <a:latin typeface="+mn-lt"/>
                <a:ea typeface="+mn-ea"/>
                <a:cs typeface="+mn-cs"/>
              </a:rPr>
              <a:t>autre</a:t>
            </a:r>
            <a:r>
              <a:rPr lang="en-US" sz="1100" kern="1200" dirty="0">
                <a:solidFill>
                  <a:schemeClr val="tx1"/>
                </a:solidFill>
                <a:effectLst/>
                <a:latin typeface="+mn-lt"/>
                <a:ea typeface="+mn-ea"/>
                <a:cs typeface="+mn-cs"/>
              </a:rPr>
              <a:t> </a:t>
            </a:r>
            <a:r>
              <a:rPr lang="en-US" sz="1100" kern="1200" dirty="0" err="1">
                <a:solidFill>
                  <a:schemeClr val="tx1"/>
                </a:solidFill>
                <a:effectLst/>
                <a:latin typeface="+mn-lt"/>
                <a:ea typeface="+mn-ea"/>
                <a:cs typeface="+mn-cs"/>
              </a:rPr>
              <a:t>calculateur</a:t>
            </a:r>
            <a:r>
              <a:rPr lang="en-US" sz="1100" kern="1200" dirty="0">
                <a:solidFill>
                  <a:schemeClr val="tx1"/>
                </a:solidFill>
                <a:effectLst/>
                <a:latin typeface="+mn-lt"/>
                <a:ea typeface="+mn-ea"/>
                <a:cs typeface="+mn-cs"/>
              </a:rPr>
              <a:t> qui </a:t>
            </a:r>
            <a:r>
              <a:rPr lang="en-US" sz="1100" kern="1200" dirty="0" err="1">
                <a:solidFill>
                  <a:schemeClr val="tx1"/>
                </a:solidFill>
                <a:effectLst/>
                <a:latin typeface="+mn-lt"/>
                <a:ea typeface="+mn-ea"/>
                <a:cs typeface="+mn-cs"/>
              </a:rPr>
              <a:t>est</a:t>
            </a:r>
            <a:r>
              <a:rPr lang="en-US" sz="1100" kern="1200" dirty="0">
                <a:solidFill>
                  <a:schemeClr val="tx1"/>
                </a:solidFill>
                <a:effectLst/>
                <a:latin typeface="+mn-lt"/>
                <a:ea typeface="+mn-ea"/>
                <a:cs typeface="+mn-cs"/>
              </a:rPr>
              <a:t> le AWS TCO calculator, il </a:t>
            </a:r>
            <a:r>
              <a:rPr lang="en-US" sz="1100" kern="1200" dirty="0" err="1">
                <a:solidFill>
                  <a:schemeClr val="tx1"/>
                </a:solidFill>
                <a:effectLst/>
                <a:latin typeface="+mn-lt"/>
                <a:ea typeface="+mn-ea"/>
                <a:cs typeface="+mn-cs"/>
              </a:rPr>
              <a:t>estime</a:t>
            </a:r>
            <a:r>
              <a:rPr lang="en-US" sz="1100" kern="1200" dirty="0">
                <a:solidFill>
                  <a:schemeClr val="tx1"/>
                </a:solidFill>
                <a:effectLst/>
                <a:latin typeface="+mn-lt"/>
                <a:ea typeface="+mn-ea"/>
                <a:cs typeface="+mn-cs"/>
              </a:rPr>
              <a:t> </a:t>
            </a:r>
            <a:r>
              <a:rPr lang="en-US" sz="1100" kern="1200" dirty="0" err="1">
                <a:solidFill>
                  <a:schemeClr val="tx1"/>
                </a:solidFill>
                <a:effectLst/>
                <a:latin typeface="+mn-lt"/>
                <a:ea typeface="+mn-ea"/>
                <a:cs typeface="+mn-cs"/>
              </a:rPr>
              <a:t>ce</a:t>
            </a:r>
            <a:r>
              <a:rPr lang="en-US" sz="1100" kern="1200" dirty="0">
                <a:solidFill>
                  <a:schemeClr val="tx1"/>
                </a:solidFill>
                <a:effectLst/>
                <a:latin typeface="+mn-lt"/>
                <a:ea typeface="+mn-ea"/>
                <a:cs typeface="+mn-cs"/>
              </a:rPr>
              <a:t> que </a:t>
            </a:r>
            <a:r>
              <a:rPr lang="en-US" sz="1100" kern="1200" dirty="0" err="1">
                <a:solidFill>
                  <a:schemeClr val="tx1"/>
                </a:solidFill>
                <a:effectLst/>
                <a:latin typeface="+mn-lt"/>
                <a:ea typeface="+mn-ea"/>
                <a:cs typeface="+mn-cs"/>
              </a:rPr>
              <a:t>vous</a:t>
            </a:r>
            <a:r>
              <a:rPr lang="en-US" sz="1100" kern="1200" dirty="0">
                <a:solidFill>
                  <a:schemeClr val="tx1"/>
                </a:solidFill>
                <a:effectLst/>
                <a:latin typeface="+mn-lt"/>
                <a:ea typeface="+mn-ea"/>
                <a:cs typeface="+mn-cs"/>
              </a:rPr>
              <a:t> </a:t>
            </a:r>
            <a:r>
              <a:rPr lang="en-US" sz="1100" kern="1200" dirty="0" err="1">
                <a:solidFill>
                  <a:schemeClr val="tx1"/>
                </a:solidFill>
                <a:effectLst/>
                <a:latin typeface="+mn-lt"/>
                <a:ea typeface="+mn-ea"/>
                <a:cs typeface="+mn-cs"/>
              </a:rPr>
              <a:t>avez</a:t>
            </a:r>
            <a:r>
              <a:rPr lang="en-US" sz="1100" kern="1200" dirty="0">
                <a:solidFill>
                  <a:schemeClr val="tx1"/>
                </a:solidFill>
                <a:effectLst/>
                <a:latin typeface="+mn-lt"/>
                <a:ea typeface="+mn-ea"/>
                <a:cs typeface="+mn-cs"/>
              </a:rPr>
              <a:t> </a:t>
            </a:r>
            <a:r>
              <a:rPr lang="en-US" sz="1100" kern="1200" dirty="0" err="1">
                <a:solidFill>
                  <a:schemeClr val="tx1"/>
                </a:solidFill>
                <a:effectLst/>
                <a:latin typeface="+mn-lt"/>
                <a:ea typeface="+mn-ea"/>
                <a:cs typeface="+mn-cs"/>
              </a:rPr>
              <a:t>en</a:t>
            </a:r>
            <a:r>
              <a:rPr lang="en-US" sz="1100" kern="1200" dirty="0">
                <a:solidFill>
                  <a:schemeClr val="tx1"/>
                </a:solidFill>
                <a:effectLst/>
                <a:latin typeface="+mn-lt"/>
                <a:ea typeface="+mn-ea"/>
                <a:cs typeface="+mn-cs"/>
              </a:rPr>
              <a:t> On premise et il </a:t>
            </a:r>
            <a:r>
              <a:rPr lang="en-US" sz="1100" kern="1200" dirty="0" err="1">
                <a:solidFill>
                  <a:schemeClr val="tx1"/>
                </a:solidFill>
                <a:effectLst/>
                <a:latin typeface="+mn-lt"/>
                <a:ea typeface="+mn-ea"/>
                <a:cs typeface="+mn-cs"/>
              </a:rPr>
              <a:t>vous</a:t>
            </a:r>
            <a:r>
              <a:rPr lang="en-US" sz="1100" kern="1200" dirty="0">
                <a:solidFill>
                  <a:schemeClr val="tx1"/>
                </a:solidFill>
                <a:effectLst/>
                <a:latin typeface="+mn-lt"/>
                <a:ea typeface="+mn-ea"/>
                <a:cs typeface="+mn-cs"/>
              </a:rPr>
              <a:t> </a:t>
            </a:r>
            <a:r>
              <a:rPr lang="en-US" sz="1100" kern="1200" dirty="0" err="1">
                <a:solidFill>
                  <a:schemeClr val="tx1"/>
                </a:solidFill>
                <a:effectLst/>
                <a:latin typeface="+mn-lt"/>
                <a:ea typeface="+mn-ea"/>
                <a:cs typeface="+mn-cs"/>
              </a:rPr>
              <a:t>montre</a:t>
            </a:r>
            <a:r>
              <a:rPr lang="en-US" sz="1100" kern="1200" dirty="0">
                <a:solidFill>
                  <a:schemeClr val="tx1"/>
                </a:solidFill>
                <a:effectLst/>
                <a:latin typeface="+mn-lt"/>
                <a:ea typeface="+mn-ea"/>
                <a:cs typeface="+mn-cs"/>
              </a:rPr>
              <a:t> </a:t>
            </a:r>
            <a:r>
              <a:rPr lang="en-US" sz="1100" kern="1200" dirty="0" err="1">
                <a:solidFill>
                  <a:schemeClr val="tx1"/>
                </a:solidFill>
                <a:effectLst/>
                <a:latin typeface="+mn-lt"/>
                <a:ea typeface="+mn-ea"/>
                <a:cs typeface="+mn-cs"/>
              </a:rPr>
              <a:t>ce</a:t>
            </a:r>
            <a:r>
              <a:rPr lang="en-US" sz="1100" kern="1200" dirty="0">
                <a:solidFill>
                  <a:schemeClr val="tx1"/>
                </a:solidFill>
                <a:effectLst/>
                <a:latin typeface="+mn-lt"/>
                <a:ea typeface="+mn-ea"/>
                <a:cs typeface="+mn-cs"/>
              </a:rPr>
              <a:t> que ca </a:t>
            </a:r>
            <a:r>
              <a:rPr lang="en-US" sz="1100" kern="1200" dirty="0" err="1">
                <a:solidFill>
                  <a:schemeClr val="tx1"/>
                </a:solidFill>
                <a:effectLst/>
                <a:latin typeface="+mn-lt"/>
                <a:ea typeface="+mn-ea"/>
                <a:cs typeface="+mn-cs"/>
              </a:rPr>
              <a:t>va</a:t>
            </a:r>
            <a:r>
              <a:rPr lang="en-US" sz="1100" kern="1200" dirty="0">
                <a:solidFill>
                  <a:schemeClr val="tx1"/>
                </a:solidFill>
                <a:effectLst/>
                <a:latin typeface="+mn-lt"/>
                <a:ea typeface="+mn-ea"/>
                <a:cs typeface="+mn-cs"/>
              </a:rPr>
              <a:t> </a:t>
            </a:r>
            <a:r>
              <a:rPr lang="en-US" sz="1100" kern="1200" dirty="0" err="1">
                <a:solidFill>
                  <a:schemeClr val="tx1"/>
                </a:solidFill>
                <a:effectLst/>
                <a:latin typeface="+mn-lt"/>
                <a:ea typeface="+mn-ea"/>
                <a:cs typeface="+mn-cs"/>
              </a:rPr>
              <a:t>vous</a:t>
            </a:r>
            <a:r>
              <a:rPr lang="en-US" sz="1100" kern="1200" dirty="0">
                <a:solidFill>
                  <a:schemeClr val="tx1"/>
                </a:solidFill>
                <a:effectLst/>
                <a:latin typeface="+mn-lt"/>
                <a:ea typeface="+mn-ea"/>
                <a:cs typeface="+mn-cs"/>
              </a:rPr>
              <a:t> donner à </a:t>
            </a:r>
            <a:r>
              <a:rPr lang="en-US" sz="1100" kern="1200" dirty="0" err="1">
                <a:solidFill>
                  <a:schemeClr val="tx1"/>
                </a:solidFill>
                <a:effectLst/>
                <a:latin typeface="+mn-lt"/>
                <a:ea typeface="+mn-ea"/>
                <a:cs typeface="+mn-cs"/>
              </a:rPr>
              <a:t>terme</a:t>
            </a:r>
            <a:r>
              <a:rPr lang="en-US" sz="1100" kern="1200" dirty="0">
                <a:solidFill>
                  <a:schemeClr val="tx1"/>
                </a:solidFill>
                <a:effectLst/>
                <a:latin typeface="+mn-lt"/>
                <a:ea typeface="+mn-ea"/>
                <a:cs typeface="+mn-cs"/>
              </a:rPr>
              <a:t> dans le cloud.</a:t>
            </a:r>
          </a:p>
          <a:p>
            <a:r>
              <a:rPr lang="en-US" sz="1100" kern="1200" dirty="0">
                <a:solidFill>
                  <a:schemeClr val="tx1"/>
                </a:solidFill>
                <a:effectLst/>
                <a:latin typeface="+mn-lt"/>
                <a:ea typeface="+mn-ea"/>
                <a:cs typeface="+mn-cs"/>
              </a:rPr>
              <a:t>Il </a:t>
            </a:r>
            <a:r>
              <a:rPr lang="en-US" sz="1100" kern="1200" dirty="0" err="1">
                <a:solidFill>
                  <a:schemeClr val="tx1"/>
                </a:solidFill>
                <a:effectLst/>
                <a:latin typeface="+mn-lt"/>
                <a:ea typeface="+mn-ea"/>
                <a:cs typeface="+mn-cs"/>
              </a:rPr>
              <a:t>est</a:t>
            </a:r>
            <a:r>
              <a:rPr lang="en-US" sz="1100" kern="1200" dirty="0">
                <a:solidFill>
                  <a:schemeClr val="tx1"/>
                </a:solidFill>
                <a:effectLst/>
                <a:latin typeface="+mn-lt"/>
                <a:ea typeface="+mn-ea"/>
                <a:cs typeface="+mn-cs"/>
              </a:rPr>
              <a:t> important de noter que le cloud </a:t>
            </a:r>
            <a:r>
              <a:rPr lang="en-US" sz="1100" kern="1200" dirty="0" err="1">
                <a:solidFill>
                  <a:schemeClr val="tx1"/>
                </a:solidFill>
                <a:effectLst/>
                <a:latin typeface="+mn-lt"/>
                <a:ea typeface="+mn-ea"/>
                <a:cs typeface="+mn-cs"/>
              </a:rPr>
              <a:t>est</a:t>
            </a:r>
            <a:r>
              <a:rPr lang="en-US" sz="1100" kern="1200" dirty="0">
                <a:solidFill>
                  <a:schemeClr val="tx1"/>
                </a:solidFill>
                <a:effectLst/>
                <a:latin typeface="+mn-lt"/>
                <a:ea typeface="+mn-ea"/>
                <a:cs typeface="+mn-cs"/>
              </a:rPr>
              <a:t> </a:t>
            </a:r>
            <a:r>
              <a:rPr lang="en-US" sz="1100" kern="1200" dirty="0" err="1">
                <a:solidFill>
                  <a:schemeClr val="tx1"/>
                </a:solidFill>
                <a:effectLst/>
                <a:latin typeface="+mn-lt"/>
                <a:ea typeface="+mn-ea"/>
                <a:cs typeface="+mn-cs"/>
              </a:rPr>
              <a:t>interessant</a:t>
            </a:r>
            <a:r>
              <a:rPr lang="en-US" sz="1100" kern="1200" dirty="0">
                <a:solidFill>
                  <a:schemeClr val="tx1"/>
                </a:solidFill>
                <a:effectLst/>
                <a:latin typeface="+mn-lt"/>
                <a:ea typeface="+mn-ea"/>
                <a:cs typeface="+mn-cs"/>
              </a:rPr>
              <a:t> dans </a:t>
            </a:r>
            <a:r>
              <a:rPr lang="en-US" sz="1100" kern="1200" dirty="0" err="1">
                <a:solidFill>
                  <a:schemeClr val="tx1"/>
                </a:solidFill>
                <a:effectLst/>
                <a:latin typeface="+mn-lt"/>
                <a:ea typeface="+mn-ea"/>
                <a:cs typeface="+mn-cs"/>
              </a:rPr>
              <a:t>certains</a:t>
            </a:r>
            <a:r>
              <a:rPr lang="en-US" sz="1100" kern="1200" dirty="0">
                <a:solidFill>
                  <a:schemeClr val="tx1"/>
                </a:solidFill>
                <a:effectLst/>
                <a:latin typeface="+mn-lt"/>
                <a:ea typeface="+mn-ea"/>
                <a:cs typeface="+mn-cs"/>
              </a:rPr>
              <a:t> </a:t>
            </a:r>
            <a:r>
              <a:rPr lang="en-US" sz="1100" kern="1200" dirty="0" err="1">
                <a:solidFill>
                  <a:schemeClr val="tx1"/>
                </a:solidFill>
                <a:effectLst/>
                <a:latin typeface="+mn-lt"/>
                <a:ea typeface="+mn-ea"/>
                <a:cs typeface="+mn-cs"/>
              </a:rPr>
              <a:t>cas</a:t>
            </a:r>
            <a:r>
              <a:rPr lang="en-US" sz="1100" kern="1200" dirty="0">
                <a:solidFill>
                  <a:schemeClr val="tx1"/>
                </a:solidFill>
                <a:effectLst/>
                <a:latin typeface="+mn-lt"/>
                <a:ea typeface="+mn-ea"/>
                <a:cs typeface="+mn-cs"/>
              </a:rPr>
              <a:t> : </a:t>
            </a:r>
            <a:r>
              <a:rPr lang="en-US" sz="1100" kern="1200" dirty="0" err="1">
                <a:solidFill>
                  <a:schemeClr val="tx1"/>
                </a:solidFill>
                <a:effectLst/>
                <a:latin typeface="+mn-lt"/>
                <a:ea typeface="+mn-ea"/>
                <a:cs typeface="+mn-cs"/>
              </a:rPr>
              <a:t>si</a:t>
            </a:r>
            <a:r>
              <a:rPr lang="en-US" sz="1100" kern="1200" dirty="0">
                <a:solidFill>
                  <a:schemeClr val="tx1"/>
                </a:solidFill>
                <a:effectLst/>
                <a:latin typeface="+mn-lt"/>
                <a:ea typeface="+mn-ea"/>
                <a:cs typeface="+mn-cs"/>
              </a:rPr>
              <a:t> je </a:t>
            </a:r>
            <a:r>
              <a:rPr lang="en-US" sz="1100" kern="1200" dirty="0" err="1">
                <a:solidFill>
                  <a:schemeClr val="tx1"/>
                </a:solidFill>
                <a:effectLst/>
                <a:latin typeface="+mn-lt"/>
                <a:ea typeface="+mn-ea"/>
                <a:cs typeface="+mn-cs"/>
              </a:rPr>
              <a:t>souhaite</a:t>
            </a:r>
            <a:r>
              <a:rPr lang="en-US" sz="1100" kern="1200" dirty="0">
                <a:solidFill>
                  <a:schemeClr val="tx1"/>
                </a:solidFill>
                <a:effectLst/>
                <a:latin typeface="+mn-lt"/>
                <a:ea typeface="+mn-ea"/>
                <a:cs typeface="+mn-cs"/>
              </a:rPr>
              <a:t> </a:t>
            </a:r>
            <a:r>
              <a:rPr lang="en-US" sz="1100" kern="1200" dirty="0" err="1">
                <a:solidFill>
                  <a:schemeClr val="tx1"/>
                </a:solidFill>
                <a:effectLst/>
                <a:latin typeface="+mn-lt"/>
                <a:ea typeface="+mn-ea"/>
                <a:cs typeface="+mn-cs"/>
              </a:rPr>
              <a:t>utiliser</a:t>
            </a:r>
            <a:r>
              <a:rPr lang="en-US" sz="1100" kern="1200" dirty="0">
                <a:solidFill>
                  <a:schemeClr val="tx1"/>
                </a:solidFill>
                <a:effectLst/>
                <a:latin typeface="+mn-lt"/>
                <a:ea typeface="+mn-ea"/>
                <a:cs typeface="+mn-cs"/>
              </a:rPr>
              <a:t> </a:t>
            </a:r>
            <a:r>
              <a:rPr lang="en-US" sz="1100" kern="1200" dirty="0" err="1">
                <a:solidFill>
                  <a:schemeClr val="tx1"/>
                </a:solidFill>
                <a:effectLst/>
                <a:latin typeface="+mn-lt"/>
                <a:ea typeface="+mn-ea"/>
                <a:cs typeface="+mn-cs"/>
              </a:rPr>
              <a:t>une</a:t>
            </a:r>
            <a:r>
              <a:rPr lang="en-US" sz="1100" kern="1200" dirty="0">
                <a:solidFill>
                  <a:schemeClr val="tx1"/>
                </a:solidFill>
                <a:effectLst/>
                <a:latin typeface="+mn-lt"/>
                <a:ea typeface="+mn-ea"/>
                <a:cs typeface="+mn-cs"/>
              </a:rPr>
              <a:t> infra sur 1 à 5 </a:t>
            </a:r>
            <a:r>
              <a:rPr lang="en-US" sz="1100" kern="1200" dirty="0" err="1">
                <a:solidFill>
                  <a:schemeClr val="tx1"/>
                </a:solidFill>
                <a:effectLst/>
                <a:latin typeface="+mn-lt"/>
                <a:ea typeface="+mn-ea"/>
                <a:cs typeface="+mn-cs"/>
              </a:rPr>
              <a:t>ans</a:t>
            </a:r>
            <a:r>
              <a:rPr lang="en-US" sz="1100" kern="1200" dirty="0">
                <a:solidFill>
                  <a:schemeClr val="tx1"/>
                </a:solidFill>
                <a:effectLst/>
                <a:latin typeface="+mn-lt"/>
                <a:ea typeface="+mn-ea"/>
                <a:cs typeface="+mn-cs"/>
              </a:rPr>
              <a:t> </a:t>
            </a:r>
            <a:r>
              <a:rPr lang="en-US" sz="1100" kern="1200" dirty="0" err="1">
                <a:solidFill>
                  <a:schemeClr val="tx1"/>
                </a:solidFill>
                <a:effectLst/>
                <a:latin typeface="+mn-lt"/>
                <a:ea typeface="+mn-ea"/>
                <a:cs typeface="+mn-cs"/>
              </a:rPr>
              <a:t>juste</a:t>
            </a:r>
            <a:r>
              <a:rPr lang="en-US" sz="1100" kern="1200" dirty="0">
                <a:solidFill>
                  <a:schemeClr val="tx1"/>
                </a:solidFill>
                <a:effectLst/>
                <a:latin typeface="+mn-lt"/>
                <a:ea typeface="+mn-ea"/>
                <a:cs typeface="+mn-cs"/>
              </a:rPr>
              <a:t>, </a:t>
            </a:r>
            <a:r>
              <a:rPr lang="en-US" sz="1100" kern="1200" dirty="0" err="1">
                <a:solidFill>
                  <a:schemeClr val="tx1"/>
                </a:solidFill>
                <a:effectLst/>
                <a:latin typeface="+mn-lt"/>
                <a:ea typeface="+mn-ea"/>
                <a:cs typeface="+mn-cs"/>
              </a:rPr>
              <a:t>alors</a:t>
            </a:r>
            <a:r>
              <a:rPr lang="en-US" sz="1100" kern="1200" dirty="0">
                <a:solidFill>
                  <a:schemeClr val="tx1"/>
                </a:solidFill>
                <a:effectLst/>
                <a:latin typeface="+mn-lt"/>
                <a:ea typeface="+mn-ea"/>
                <a:cs typeface="+mn-cs"/>
              </a:rPr>
              <a:t> </a:t>
            </a:r>
            <a:r>
              <a:rPr lang="en-US" sz="1100" kern="1200" dirty="0" err="1">
                <a:solidFill>
                  <a:schemeClr val="tx1"/>
                </a:solidFill>
                <a:effectLst/>
                <a:latin typeface="+mn-lt"/>
                <a:ea typeface="+mn-ea"/>
                <a:cs typeface="+mn-cs"/>
              </a:rPr>
              <a:t>c’est</a:t>
            </a:r>
            <a:r>
              <a:rPr lang="en-US" sz="1100" kern="1200" dirty="0">
                <a:solidFill>
                  <a:schemeClr val="tx1"/>
                </a:solidFill>
                <a:effectLst/>
                <a:latin typeface="+mn-lt"/>
                <a:ea typeface="+mn-ea"/>
                <a:cs typeface="+mn-cs"/>
              </a:rPr>
              <a:t> </a:t>
            </a:r>
            <a:r>
              <a:rPr lang="en-US" sz="1100" kern="1200" dirty="0" err="1">
                <a:solidFill>
                  <a:schemeClr val="tx1"/>
                </a:solidFill>
                <a:effectLst/>
                <a:latin typeface="+mn-lt"/>
                <a:ea typeface="+mn-ea"/>
                <a:cs typeface="+mn-cs"/>
              </a:rPr>
              <a:t>mieux</a:t>
            </a:r>
            <a:r>
              <a:rPr lang="en-US" sz="1100" kern="1200" dirty="0">
                <a:solidFill>
                  <a:schemeClr val="tx1"/>
                </a:solidFill>
                <a:effectLst/>
                <a:latin typeface="+mn-lt"/>
                <a:ea typeface="+mn-ea"/>
                <a:cs typeface="+mn-cs"/>
              </a:rPr>
              <a:t> le cloud, par </a:t>
            </a:r>
            <a:r>
              <a:rPr lang="en-US" sz="1100" kern="1200" dirty="0" err="1">
                <a:solidFill>
                  <a:schemeClr val="tx1"/>
                </a:solidFill>
                <a:effectLst/>
                <a:latin typeface="+mn-lt"/>
                <a:ea typeface="+mn-ea"/>
                <a:cs typeface="+mn-cs"/>
              </a:rPr>
              <a:t>contre</a:t>
            </a:r>
            <a:r>
              <a:rPr lang="en-US" sz="1100" kern="1200" dirty="0">
                <a:solidFill>
                  <a:schemeClr val="tx1"/>
                </a:solidFill>
                <a:effectLst/>
                <a:latin typeface="+mn-lt"/>
                <a:ea typeface="+mn-ea"/>
                <a:cs typeface="+mn-cs"/>
              </a:rPr>
              <a:t> </a:t>
            </a:r>
            <a:r>
              <a:rPr lang="en-US" sz="1100" kern="1200" dirty="0" err="1">
                <a:solidFill>
                  <a:schemeClr val="tx1"/>
                </a:solidFill>
                <a:effectLst/>
                <a:latin typeface="+mn-lt"/>
                <a:ea typeface="+mn-ea"/>
                <a:cs typeface="+mn-cs"/>
              </a:rPr>
              <a:t>si</a:t>
            </a:r>
            <a:r>
              <a:rPr lang="en-US" sz="1100" kern="1200" dirty="0">
                <a:solidFill>
                  <a:schemeClr val="tx1"/>
                </a:solidFill>
                <a:effectLst/>
                <a:latin typeface="+mn-lt"/>
                <a:ea typeface="+mn-ea"/>
                <a:cs typeface="+mn-cs"/>
              </a:rPr>
              <a:t> je </a:t>
            </a:r>
            <a:r>
              <a:rPr lang="en-US" sz="1100" kern="1200" dirty="0" err="1">
                <a:solidFill>
                  <a:schemeClr val="tx1"/>
                </a:solidFill>
                <a:effectLst/>
                <a:latin typeface="+mn-lt"/>
                <a:ea typeface="+mn-ea"/>
                <a:cs typeface="+mn-cs"/>
              </a:rPr>
              <a:t>veux</a:t>
            </a:r>
            <a:r>
              <a:rPr lang="en-US" sz="1100" kern="1200" dirty="0">
                <a:solidFill>
                  <a:schemeClr val="tx1"/>
                </a:solidFill>
                <a:effectLst/>
                <a:latin typeface="+mn-lt"/>
                <a:ea typeface="+mn-ea"/>
                <a:cs typeface="+mn-cs"/>
              </a:rPr>
              <a:t> </a:t>
            </a:r>
            <a:r>
              <a:rPr lang="en-US" sz="1100" kern="1200" dirty="0" err="1">
                <a:solidFill>
                  <a:schemeClr val="tx1"/>
                </a:solidFill>
                <a:effectLst/>
                <a:latin typeface="+mn-lt"/>
                <a:ea typeface="+mn-ea"/>
                <a:cs typeface="+mn-cs"/>
              </a:rPr>
              <a:t>une</a:t>
            </a:r>
            <a:r>
              <a:rPr lang="en-US" sz="1100" kern="1200" dirty="0">
                <a:solidFill>
                  <a:schemeClr val="tx1"/>
                </a:solidFill>
                <a:effectLst/>
                <a:latin typeface="+mn-lt"/>
                <a:ea typeface="+mn-ea"/>
                <a:cs typeface="+mn-cs"/>
              </a:rPr>
              <a:t> infra pour 100ans </a:t>
            </a:r>
            <a:r>
              <a:rPr lang="en-US" sz="1100" kern="1200" dirty="0" err="1">
                <a:solidFill>
                  <a:schemeClr val="tx1"/>
                </a:solidFill>
                <a:effectLst/>
                <a:latin typeface="+mn-lt"/>
                <a:ea typeface="+mn-ea"/>
                <a:cs typeface="+mn-cs"/>
              </a:rPr>
              <a:t>l’ideal</a:t>
            </a:r>
            <a:r>
              <a:rPr lang="en-US" sz="1100" kern="1200" dirty="0">
                <a:solidFill>
                  <a:schemeClr val="tx1"/>
                </a:solidFill>
                <a:effectLst/>
                <a:latin typeface="+mn-lt"/>
                <a:ea typeface="+mn-ea"/>
                <a:cs typeface="+mn-cs"/>
              </a:rPr>
              <a:t> </a:t>
            </a:r>
            <a:r>
              <a:rPr lang="en-US" sz="1100" kern="1200" dirty="0" err="1">
                <a:solidFill>
                  <a:schemeClr val="tx1"/>
                </a:solidFill>
                <a:effectLst/>
                <a:latin typeface="+mn-lt"/>
                <a:ea typeface="+mn-ea"/>
                <a:cs typeface="+mn-cs"/>
              </a:rPr>
              <a:t>c’est</a:t>
            </a:r>
            <a:r>
              <a:rPr lang="en-US" sz="1100" kern="1200" dirty="0">
                <a:solidFill>
                  <a:schemeClr val="tx1"/>
                </a:solidFill>
                <a:effectLst/>
                <a:latin typeface="+mn-lt"/>
                <a:ea typeface="+mn-ea"/>
                <a:cs typeface="+mn-cs"/>
              </a:rPr>
              <a:t> le On premises.</a:t>
            </a:r>
          </a:p>
          <a:p>
            <a:endParaRPr lang="en-US" sz="1100" kern="1200" dirty="0">
              <a:solidFill>
                <a:schemeClr val="tx1"/>
              </a:solidFill>
              <a:effectLst/>
              <a:latin typeface="+mn-lt"/>
              <a:ea typeface="+mn-ea"/>
              <a:cs typeface="+mn-cs"/>
            </a:endParaRPr>
          </a:p>
          <a:p>
            <a:r>
              <a:rPr lang="fr-FR" sz="1100" kern="1200" dirty="0">
                <a:solidFill>
                  <a:schemeClr val="tx1"/>
                </a:solidFill>
                <a:effectLst/>
                <a:latin typeface="+mn-lt"/>
                <a:ea typeface="+mn-ea"/>
                <a:cs typeface="+mn-cs"/>
              </a:rPr>
              <a:t>Le calculateur AWS TCO vous aide à évaluer le coût total de possession d'une solution. Éliminant le besoin d'investir dans des dépenses d'investissement importantes, et fournissant un modèle de paiement à l'utilisation qui vous permet d'investir dans la capacité dont vous avez besoin et de l'utiliser uniquement lorsque vous en avez besoin, contribue à réduire le coût total de possession .</a:t>
            </a:r>
          </a:p>
          <a:p>
            <a:endParaRPr lang="fr-FR" sz="1100" kern="1200" dirty="0">
              <a:solidFill>
                <a:schemeClr val="tx1"/>
              </a:solidFill>
              <a:effectLst/>
              <a:latin typeface="+mn-lt"/>
              <a:ea typeface="+mn-ea"/>
              <a:cs typeface="+mn-cs"/>
            </a:endParaRPr>
          </a:p>
          <a:p>
            <a:r>
              <a:rPr lang="fr-FR" sz="1100" kern="1200" dirty="0">
                <a:solidFill>
                  <a:schemeClr val="tx1"/>
                </a:solidFill>
                <a:effectLst/>
                <a:latin typeface="+mn-lt"/>
                <a:ea typeface="+mn-ea"/>
                <a:cs typeface="+mn-cs"/>
              </a:rPr>
              <a:t>Le calculateur TCO est un outil qui vous aide à :</a:t>
            </a:r>
          </a:p>
          <a:p>
            <a:r>
              <a:rPr lang="fr-FR" sz="1100" kern="1200" dirty="0">
                <a:solidFill>
                  <a:schemeClr val="tx1"/>
                </a:solidFill>
                <a:effectLst/>
                <a:latin typeface="+mn-lt"/>
                <a:ea typeface="+mn-ea"/>
                <a:cs typeface="+mn-cs"/>
              </a:rPr>
              <a:t>Estimer les économies de coûts lors de l'utilisation d'AWS</a:t>
            </a:r>
          </a:p>
          <a:p>
            <a:r>
              <a:rPr lang="fr-FR" sz="1100" kern="1200" dirty="0">
                <a:solidFill>
                  <a:schemeClr val="tx1"/>
                </a:solidFill>
                <a:effectLst/>
                <a:latin typeface="+mn-lt"/>
                <a:ea typeface="+mn-ea"/>
                <a:cs typeface="+mn-cs"/>
              </a:rPr>
              <a:t>Utilise un ensemble détaillé de rapports, qui peuvent être utilisés dans des présentations exécutives.</a:t>
            </a:r>
          </a:p>
          <a:p>
            <a:r>
              <a:rPr lang="fr-FR" sz="1100" kern="1200" dirty="0">
                <a:solidFill>
                  <a:schemeClr val="tx1"/>
                </a:solidFill>
                <a:effectLst/>
                <a:latin typeface="+mn-lt"/>
                <a:ea typeface="+mn-ea"/>
                <a:cs typeface="+mn-cs"/>
              </a:rPr>
              <a:t>Et modifiez les hypothèses qui répondent le mieux à vos besoins.</a:t>
            </a:r>
          </a:p>
          <a:p>
            <a:endParaRPr lang="fr-FR" sz="1100" kern="1200" dirty="0">
              <a:solidFill>
                <a:schemeClr val="tx1"/>
              </a:solidFill>
              <a:effectLst/>
              <a:latin typeface="+mn-lt"/>
              <a:ea typeface="+mn-ea"/>
              <a:cs typeface="+mn-cs"/>
            </a:endParaRPr>
          </a:p>
          <a:p>
            <a:r>
              <a:rPr lang="fr-FR" sz="1100" kern="1200" dirty="0">
                <a:solidFill>
                  <a:schemeClr val="tx1"/>
                </a:solidFill>
                <a:effectLst/>
                <a:latin typeface="+mn-lt"/>
                <a:ea typeface="+mn-ea"/>
                <a:cs typeface="+mn-cs"/>
              </a:rPr>
              <a:t>Un avantage supplémentaire de la calculatrice comprend la possibilité de peser les considérations financières liées à la possession et à l'exploitation d'un centre de données par rapport à l'utilisation d'une infrastructure cloud. De plus, le calculateur de TCO explique les hypothèses et la méthodologie derrière les calculs.</a:t>
            </a:r>
          </a:p>
          <a:p>
            <a:endParaRPr lang="fr-FR" sz="1100" kern="1200" dirty="0">
              <a:solidFill>
                <a:schemeClr val="tx1"/>
              </a:solidFill>
              <a:effectLst/>
              <a:latin typeface="+mn-lt"/>
              <a:ea typeface="+mn-ea"/>
              <a:cs typeface="+mn-cs"/>
            </a:endParaRPr>
          </a:p>
          <a:p>
            <a:r>
              <a:rPr lang="en-US" sz="1100" kern="1200" dirty="0">
                <a:solidFill>
                  <a:schemeClr val="tx1"/>
                </a:solidFill>
                <a:effectLst/>
                <a:latin typeface="+mn-lt"/>
                <a:ea typeface="+mn-ea"/>
                <a:cs typeface="+mn-cs"/>
              </a:rPr>
              <a:t>Select the link to launch the TCO calculator. </a:t>
            </a:r>
            <a:br>
              <a:rPr lang="en-US" sz="1100" kern="1200" dirty="0">
                <a:solidFill>
                  <a:schemeClr val="tx1"/>
                </a:solidFill>
                <a:effectLst/>
                <a:latin typeface="+mn-lt"/>
                <a:ea typeface="+mn-ea"/>
                <a:cs typeface="+mn-cs"/>
              </a:rPr>
            </a:br>
            <a:r>
              <a:rPr lang="en-US" sz="1100" kern="1200" dirty="0">
                <a:solidFill>
                  <a:schemeClr val="tx1"/>
                </a:solidFill>
                <a:effectLst/>
                <a:latin typeface="+mn-lt"/>
                <a:ea typeface="+mn-ea"/>
                <a:cs typeface="+mn-cs"/>
                <a:hlinkClick r:id="rId3"/>
              </a:rPr>
              <a:t>https://awstcocalculator.com</a:t>
            </a:r>
            <a:r>
              <a:rPr lang="en-US" sz="1100" kern="1200" dirty="0">
                <a:solidFill>
                  <a:schemeClr val="tx1"/>
                </a:solidFill>
                <a:effectLst/>
                <a:latin typeface="+mn-lt"/>
                <a:ea typeface="+mn-ea"/>
                <a:cs typeface="+mn-cs"/>
              </a:rPr>
              <a:t> </a:t>
            </a:r>
          </a:p>
        </p:txBody>
      </p:sp>
    </p:spTree>
    <p:extLst>
      <p:ext uri="{BB962C8B-B14F-4D97-AF65-F5344CB8AC3E}">
        <p14:creationId xmlns:p14="http://schemas.microsoft.com/office/powerpoint/2010/main" val="399863965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effectLst/>
                <a:latin typeface="+mn-lt"/>
                <a:ea typeface="+mn-ea"/>
                <a:cs typeface="+mn-cs"/>
              </a:rPr>
              <a:t>If you are interested in learning more, there are a number of resources available. Here are some links for you to look at later. Try out the simple online calculator, and access additional resources.</a:t>
            </a:r>
          </a:p>
        </p:txBody>
      </p:sp>
    </p:spTree>
    <p:extLst>
      <p:ext uri="{BB962C8B-B14F-4D97-AF65-F5344CB8AC3E}">
        <p14:creationId xmlns:p14="http://schemas.microsoft.com/office/powerpoint/2010/main" val="114798663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100" kern="1200" dirty="0">
                <a:solidFill>
                  <a:schemeClr val="tx1"/>
                </a:solidFill>
                <a:effectLst/>
                <a:latin typeface="+mn-lt"/>
                <a:ea typeface="+mn-ea"/>
                <a:cs typeface="+mn-cs"/>
              </a:rPr>
              <a:t>En résumé, le coût total de possession est un outil précieux qui peut être utilisé pour comprendre et comparer les coûts associés aux différents déploiements. AWS fournit l'AWS Simple </a:t>
            </a:r>
            <a:r>
              <a:rPr lang="fr-FR" sz="1100" kern="1200" dirty="0" err="1">
                <a:solidFill>
                  <a:schemeClr val="tx1"/>
                </a:solidFill>
                <a:effectLst/>
                <a:latin typeface="+mn-lt"/>
                <a:ea typeface="+mn-ea"/>
                <a:cs typeface="+mn-cs"/>
              </a:rPr>
              <a:t>Monthly</a:t>
            </a:r>
            <a:r>
              <a:rPr lang="fr-FR" sz="1100" kern="1200" dirty="0">
                <a:solidFill>
                  <a:schemeClr val="tx1"/>
                </a:solidFill>
                <a:effectLst/>
                <a:latin typeface="+mn-lt"/>
                <a:ea typeface="+mn-ea"/>
                <a:cs typeface="+mn-cs"/>
              </a:rPr>
              <a:t> </a:t>
            </a:r>
            <a:r>
              <a:rPr lang="fr-FR" sz="1100" kern="1200" dirty="0" err="1">
                <a:solidFill>
                  <a:schemeClr val="tx1"/>
                </a:solidFill>
                <a:effectLst/>
                <a:latin typeface="+mn-lt"/>
                <a:ea typeface="+mn-ea"/>
                <a:cs typeface="+mn-cs"/>
              </a:rPr>
              <a:t>Calculator</a:t>
            </a:r>
            <a:r>
              <a:rPr lang="fr-FR" sz="1100" kern="1200" dirty="0">
                <a:solidFill>
                  <a:schemeClr val="tx1"/>
                </a:solidFill>
                <a:effectLst/>
                <a:latin typeface="+mn-lt"/>
                <a:ea typeface="+mn-ea"/>
                <a:cs typeface="+mn-cs"/>
              </a:rPr>
              <a:t> et le TCO </a:t>
            </a:r>
            <a:r>
              <a:rPr lang="fr-FR" sz="1100" kern="1200" dirty="0" err="1">
                <a:solidFill>
                  <a:schemeClr val="tx1"/>
                </a:solidFill>
                <a:effectLst/>
                <a:latin typeface="+mn-lt"/>
                <a:ea typeface="+mn-ea"/>
                <a:cs typeface="+mn-cs"/>
              </a:rPr>
              <a:t>Calculator</a:t>
            </a:r>
            <a:r>
              <a:rPr lang="fr-FR" sz="1100" kern="1200" dirty="0">
                <a:solidFill>
                  <a:schemeClr val="tx1"/>
                </a:solidFill>
                <a:effectLst/>
                <a:latin typeface="+mn-lt"/>
                <a:ea typeface="+mn-ea"/>
                <a:cs typeface="+mn-cs"/>
              </a:rPr>
              <a:t> pour vous aider dans les calculs nécessaires pour estimer les économies de coûts.</a:t>
            </a:r>
          </a:p>
          <a:p>
            <a:endParaRPr lang="fr-FR" sz="1100" kern="1200" dirty="0">
              <a:solidFill>
                <a:schemeClr val="tx1"/>
              </a:solidFill>
              <a:effectLst/>
              <a:latin typeface="+mn-lt"/>
              <a:ea typeface="+mn-ea"/>
              <a:cs typeface="+mn-cs"/>
            </a:endParaRPr>
          </a:p>
          <a:p>
            <a:r>
              <a:rPr lang="fr-FR" sz="1100" kern="1200" dirty="0">
                <a:solidFill>
                  <a:schemeClr val="tx1"/>
                </a:solidFill>
                <a:effectLst/>
                <a:latin typeface="+mn-lt"/>
                <a:ea typeface="+mn-ea"/>
                <a:cs typeface="+mn-cs"/>
              </a:rPr>
              <a:t>Utilisez le calculateur mensuel simple AWS pour :</a:t>
            </a:r>
          </a:p>
          <a:p>
            <a:r>
              <a:rPr lang="fr-FR" sz="1100" kern="1200" dirty="0">
                <a:solidFill>
                  <a:schemeClr val="tx1"/>
                </a:solidFill>
                <a:effectLst/>
                <a:latin typeface="+mn-lt"/>
                <a:ea typeface="+mn-ea"/>
                <a:cs typeface="+mn-cs"/>
              </a:rPr>
              <a:t>Estimer les coûts mensuels</a:t>
            </a:r>
          </a:p>
          <a:p>
            <a:r>
              <a:rPr lang="fr-FR" sz="1100" kern="1200" dirty="0">
                <a:solidFill>
                  <a:schemeClr val="tx1"/>
                </a:solidFill>
                <a:effectLst/>
                <a:latin typeface="+mn-lt"/>
                <a:ea typeface="+mn-ea"/>
                <a:cs typeface="+mn-cs"/>
              </a:rPr>
              <a:t>Identifier les opportunités de réduire les coûts mensuels, et</a:t>
            </a:r>
          </a:p>
          <a:p>
            <a:r>
              <a:rPr lang="fr-FR" sz="1100" kern="1200" dirty="0">
                <a:solidFill>
                  <a:schemeClr val="tx1"/>
                </a:solidFill>
                <a:effectLst/>
                <a:latin typeface="+mn-lt"/>
                <a:ea typeface="+mn-ea"/>
                <a:cs typeface="+mn-cs"/>
              </a:rPr>
              <a:t>Utiliser des modèles pour comparer les services et les modèles de déploiement</a:t>
            </a:r>
          </a:p>
          <a:p>
            <a:endParaRPr lang="fr-FR" sz="1100" kern="1200" dirty="0">
              <a:solidFill>
                <a:schemeClr val="tx1"/>
              </a:solidFill>
              <a:effectLst/>
              <a:latin typeface="+mn-lt"/>
              <a:ea typeface="+mn-ea"/>
              <a:cs typeface="+mn-cs"/>
            </a:endParaRPr>
          </a:p>
          <a:p>
            <a:r>
              <a:rPr lang="fr-FR" sz="1100" kern="1200" dirty="0">
                <a:solidFill>
                  <a:schemeClr val="tx1"/>
                </a:solidFill>
                <a:effectLst/>
                <a:latin typeface="+mn-lt"/>
                <a:ea typeface="+mn-ea"/>
                <a:cs typeface="+mn-cs"/>
              </a:rPr>
              <a:t>Utilisez le calculateur du coût total de possession pour :</a:t>
            </a:r>
          </a:p>
          <a:p>
            <a:r>
              <a:rPr lang="fr-FR" sz="1100" kern="1200" dirty="0">
                <a:solidFill>
                  <a:schemeClr val="tx1"/>
                </a:solidFill>
                <a:effectLst/>
                <a:latin typeface="+mn-lt"/>
                <a:ea typeface="+mn-ea"/>
                <a:cs typeface="+mn-cs"/>
              </a:rPr>
              <a:t>Analysez des rapports détaillés qui montrent une comparaison du coût total de possession sur 3 ans par catégories de coûts</a:t>
            </a:r>
          </a:p>
          <a:p>
            <a:r>
              <a:rPr lang="fr-FR" sz="1100" kern="1200" dirty="0">
                <a:solidFill>
                  <a:schemeClr val="tx1"/>
                </a:solidFill>
                <a:effectLst/>
                <a:latin typeface="+mn-lt"/>
                <a:ea typeface="+mn-ea"/>
                <a:cs typeface="+mn-cs"/>
              </a:rPr>
              <a:t>Les rapports qui sont appropriés pour être inclus dans les présentations exécutives, et</a:t>
            </a:r>
          </a:p>
          <a:p>
            <a:r>
              <a:rPr lang="fr-FR" sz="1100" kern="1200" dirty="0">
                <a:solidFill>
                  <a:schemeClr val="tx1"/>
                </a:solidFill>
                <a:effectLst/>
                <a:latin typeface="+mn-lt"/>
                <a:ea typeface="+mn-ea"/>
                <a:cs typeface="+mn-cs"/>
              </a:rPr>
              <a:t>La capacité de modifier les hypothèses pour les besoins de l'entreprise</a:t>
            </a:r>
            <a:endParaRPr lang="en-US" sz="105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223975385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effectLst/>
                <a:latin typeface="+mn-lt"/>
                <a:ea typeface="+mn-ea"/>
                <a:cs typeface="+mn-cs"/>
              </a:rPr>
              <a:t>Next, we’ll review the AWS Global Infrastructure and understand managed versus unmanaged services. </a:t>
            </a:r>
          </a:p>
        </p:txBody>
      </p:sp>
    </p:spTree>
    <p:extLst>
      <p:ext uri="{BB962C8B-B14F-4D97-AF65-F5344CB8AC3E}">
        <p14:creationId xmlns:p14="http://schemas.microsoft.com/office/powerpoint/2010/main" val="20263091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effectLst/>
                <a:latin typeface="+mn-lt"/>
                <a:ea typeface="+mn-ea"/>
                <a:cs typeface="+mn-cs"/>
              </a:rPr>
              <a:t>Thanks for participating! You may now exit this module. </a:t>
            </a:r>
          </a:p>
        </p:txBody>
      </p:sp>
    </p:spTree>
    <p:extLst>
      <p:ext uri="{BB962C8B-B14F-4D97-AF65-F5344CB8AC3E}">
        <p14:creationId xmlns:p14="http://schemas.microsoft.com/office/powerpoint/2010/main" val="40571586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À la fin de ce module, vous comprendrez la philosophie de tarification d'Amazon Web Services, passerez en revue les caractéristiques de tarification fondamentales et comprendrez les éléments du coût total de possession, qui est utilisé pour calculer le coût total d'achat et d'exploitation d'un produit technologique pendant sa durée de vie utile. Le coût total de possession donne aux entreprises un cadre pour évaluer les solutions concurrentes à un problème et fera partie des conversations cloud avec vos partenaires commerciaux.</a:t>
            </a:r>
            <a:endParaRPr lang="en-US" sz="11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2882021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Introducing Part 1: Fundamentals of AWS Pricing. </a:t>
            </a:r>
          </a:p>
        </p:txBody>
      </p:sp>
    </p:spTree>
    <p:extLst>
      <p:ext uri="{BB962C8B-B14F-4D97-AF65-F5344CB8AC3E}">
        <p14:creationId xmlns:p14="http://schemas.microsoft.com/office/powerpoint/2010/main" val="14666853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6913"/>
            <a:ext cx="6197600" cy="3486150"/>
          </a:xfrm>
        </p:spPr>
      </p:sp>
      <p:sp>
        <p:nvSpPr>
          <p:cNvPr id="3" name="Notes Placeholder 2"/>
          <p:cNvSpPr>
            <a:spLocks noGrp="1"/>
          </p:cNvSpPr>
          <p:nvPr>
            <p:ph type="body" idx="1"/>
          </p:nvPr>
        </p:nvSpPr>
        <p:spPr/>
        <p:txBody>
          <a:bodyPr/>
          <a:lstStyle/>
          <a:p>
            <a:r>
              <a:rPr lang="fr-FR" sz="1200" kern="1200" dirty="0">
                <a:solidFill>
                  <a:schemeClr val="tx1"/>
                </a:solidFill>
                <a:effectLst/>
                <a:latin typeface="+mn-lt"/>
                <a:ea typeface="+mn-ea"/>
                <a:cs typeface="+mn-cs"/>
              </a:rPr>
              <a:t>Il existe trois facteurs fondamentaux de coût avec AWS : le calcul, le stockage et le transfert de données sortantes. Ces caractéristiques varient quelque peu, selon le produit AWS et le modèle de tarification que vous choisissez.</a:t>
            </a:r>
          </a:p>
          <a:p>
            <a:r>
              <a:rPr lang="fr-FR" sz="1200" kern="1200" dirty="0">
                <a:solidFill>
                  <a:schemeClr val="tx1"/>
                </a:solidFill>
                <a:effectLst/>
                <a:latin typeface="+mn-lt"/>
                <a:ea typeface="+mn-ea"/>
                <a:cs typeface="+mn-cs"/>
              </a:rPr>
              <a:t> </a:t>
            </a:r>
          </a:p>
          <a:p>
            <a:r>
              <a:rPr lang="fr-FR" sz="1200" kern="1200" dirty="0">
                <a:solidFill>
                  <a:schemeClr val="tx1"/>
                </a:solidFill>
                <a:effectLst/>
                <a:latin typeface="+mn-lt"/>
                <a:ea typeface="+mn-ea"/>
                <a:cs typeface="+mn-cs"/>
              </a:rPr>
              <a:t>Dans la plupart des cas, il n'y a pas de frais pour le transfert de données entrantes ou pour le transfert de données entre d'autres services AWS au sein de la même région. Il existe quelques exceptions, alors assurez-vous de vérifier les taux de transfert de données avant de commencer à utiliser le service AWS.</a:t>
            </a:r>
          </a:p>
          <a:p>
            <a:endParaRPr lang="fr-FR" sz="1200" kern="1200" dirty="0">
              <a:solidFill>
                <a:schemeClr val="tx1"/>
              </a:solidFill>
              <a:effectLst/>
              <a:latin typeface="+mn-lt"/>
              <a:ea typeface="+mn-ea"/>
              <a:cs typeface="+mn-cs"/>
            </a:endParaRPr>
          </a:p>
          <a:p>
            <a:r>
              <a:rPr lang="fr-FR" sz="1200" kern="1200" dirty="0">
                <a:solidFill>
                  <a:schemeClr val="tx1"/>
                </a:solidFill>
                <a:effectLst/>
                <a:latin typeface="+mn-lt"/>
                <a:ea typeface="+mn-ea"/>
                <a:cs typeface="+mn-cs"/>
              </a:rPr>
              <a:t>Le transfert de données sortantes est agrégé entre les services, puis facturé au taux de transfert de données sortantes. Ces frais apparaissent sur le relevé mensuel comme AWS Data Transfer Out.</a:t>
            </a:r>
            <a:endParaRPr lang="en-US" sz="12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19009772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6913"/>
            <a:ext cx="6197600" cy="3486150"/>
          </a:xfrm>
        </p:spPr>
      </p:sp>
      <p:sp>
        <p:nvSpPr>
          <p:cNvPr id="3" name="Notes Placeholder 2"/>
          <p:cNvSpPr>
            <a:spLocks noGrp="1"/>
          </p:cNvSpPr>
          <p:nvPr>
            <p:ph type="body" idx="1"/>
          </p:nvPr>
        </p:nvSpPr>
        <p:spPr/>
        <p:txBody>
          <a:bodyPr/>
          <a:lstStyle/>
          <a:p>
            <a:r>
              <a:rPr lang="fr-FR" sz="1200" kern="1200" dirty="0">
                <a:solidFill>
                  <a:schemeClr val="tx1"/>
                </a:solidFill>
                <a:effectLst/>
                <a:latin typeface="+mn-lt"/>
                <a:ea typeface="+mn-ea"/>
                <a:cs typeface="+mn-cs"/>
              </a:rPr>
              <a:t>Cette philosophie est ce qui sous-tend la tarification AWS. Alors que le nombre et les types de services offerts par AWS ont considérablement augmenté, notre philosophie de tarification n'a pas changé. À la fin de chaque mois, vous payez ce que vous utilisez. Vous pouvez commencer ou arrêter d'utiliser un produit à tout moment. Aucun contrat à long terme n'est requis.</a:t>
            </a:r>
          </a:p>
          <a:p>
            <a:endParaRPr lang="fr-FR" sz="1200" kern="1200" dirty="0">
              <a:solidFill>
                <a:schemeClr val="tx1"/>
              </a:solidFill>
              <a:effectLst/>
              <a:latin typeface="+mn-lt"/>
              <a:ea typeface="+mn-ea"/>
              <a:cs typeface="+mn-cs"/>
            </a:endParaRPr>
          </a:p>
          <a:p>
            <a:r>
              <a:rPr lang="fr-FR" sz="1200" kern="1200" dirty="0">
                <a:solidFill>
                  <a:schemeClr val="tx1"/>
                </a:solidFill>
                <a:effectLst/>
                <a:latin typeface="+mn-lt"/>
                <a:ea typeface="+mn-ea"/>
                <a:cs typeface="+mn-cs"/>
              </a:rPr>
              <a:t>AWS propose une gamme de services de cloud </a:t>
            </a:r>
            <a:r>
              <a:rPr lang="fr-FR" sz="1200" kern="1200" dirty="0" err="1">
                <a:solidFill>
                  <a:schemeClr val="tx1"/>
                </a:solidFill>
                <a:effectLst/>
                <a:latin typeface="+mn-lt"/>
                <a:ea typeface="+mn-ea"/>
                <a:cs typeface="+mn-cs"/>
              </a:rPr>
              <a:t>computing</a:t>
            </a:r>
            <a:r>
              <a:rPr lang="fr-FR" sz="1200" kern="1200" dirty="0">
                <a:solidFill>
                  <a:schemeClr val="tx1"/>
                </a:solidFill>
                <a:effectLst/>
                <a:latin typeface="+mn-lt"/>
                <a:ea typeface="+mn-ea"/>
                <a:cs typeface="+mn-cs"/>
              </a:rPr>
              <a:t>. Pour chaque service, vous payez exactement la quantité de ressources dont vous avez réellement besoin. Ce modèle de tarification de style utilitaire comprend :</a:t>
            </a:r>
          </a:p>
          <a:p>
            <a:r>
              <a:rPr lang="fr-FR" sz="1200" kern="1200" dirty="0">
                <a:solidFill>
                  <a:schemeClr val="tx1"/>
                </a:solidFill>
                <a:effectLst/>
                <a:latin typeface="+mn-lt"/>
                <a:ea typeface="+mn-ea"/>
                <a:cs typeface="+mn-cs"/>
              </a:rPr>
              <a:t> </a:t>
            </a:r>
          </a:p>
          <a:p>
            <a:r>
              <a:rPr lang="fr-FR" sz="1200" kern="1200" dirty="0">
                <a:solidFill>
                  <a:schemeClr val="tx1"/>
                </a:solidFill>
                <a:effectLst/>
                <a:latin typeface="+mn-lt"/>
                <a:ea typeface="+mn-ea"/>
                <a:cs typeface="+mn-cs"/>
              </a:rPr>
              <a:t>Payez ce que vous utilisez,</a:t>
            </a:r>
          </a:p>
          <a:p>
            <a:r>
              <a:rPr lang="fr-FR" sz="1200" kern="1200" dirty="0">
                <a:solidFill>
                  <a:schemeClr val="tx1"/>
                </a:solidFill>
                <a:effectLst/>
                <a:latin typeface="+mn-lt"/>
                <a:ea typeface="+mn-ea"/>
                <a:cs typeface="+mn-cs"/>
              </a:rPr>
              <a:t>Payez moins en réservant,</a:t>
            </a:r>
          </a:p>
          <a:p>
            <a:r>
              <a:rPr lang="fr-FR" sz="1200" kern="1200" dirty="0">
                <a:solidFill>
                  <a:schemeClr val="tx1"/>
                </a:solidFill>
                <a:effectLst/>
                <a:latin typeface="+mn-lt"/>
                <a:ea typeface="+mn-ea"/>
                <a:cs typeface="+mn-cs"/>
              </a:rPr>
              <a:t>Payez moins lorsque vous utilisez plus et</a:t>
            </a:r>
          </a:p>
          <a:p>
            <a:r>
              <a:rPr lang="fr-FR" sz="1200" kern="1200" dirty="0">
                <a:solidFill>
                  <a:schemeClr val="tx1"/>
                </a:solidFill>
                <a:effectLst/>
                <a:latin typeface="+mn-lt"/>
                <a:ea typeface="+mn-ea"/>
                <a:cs typeface="+mn-cs"/>
              </a:rPr>
              <a:t>Payez encore moins avec la croissance d’AWS</a:t>
            </a:r>
          </a:p>
          <a:p>
            <a:endParaRPr lang="fr-FR"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Let’s take a closer look at these core concepts of pricing.</a:t>
            </a:r>
            <a:br>
              <a:rPr lang="en-US" sz="1200" kern="1200" dirty="0">
                <a:solidFill>
                  <a:schemeClr val="tx1"/>
                </a:solidFill>
                <a:effectLst/>
                <a:latin typeface="+mn-lt"/>
                <a:ea typeface="+mn-ea"/>
                <a:cs typeface="+mn-cs"/>
              </a:rPr>
            </a:b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Select the link to review the AWS pricing white paper. </a:t>
            </a:r>
          </a:p>
          <a:p>
            <a:r>
              <a:rPr lang="en-US" sz="1200" kern="1200" dirty="0">
                <a:solidFill>
                  <a:schemeClr val="tx1"/>
                </a:solidFill>
                <a:effectLst/>
                <a:latin typeface="+mn-lt"/>
                <a:ea typeface="+mn-ea"/>
                <a:cs typeface="+mn-cs"/>
                <a:hlinkClick r:id="rId3"/>
              </a:rPr>
              <a:t>https://d0.awsstatic.com/whitepapers/aws_pricing_overview.pdf</a:t>
            </a:r>
            <a:r>
              <a:rPr lang="en-US" sz="1200" kern="1200" dirty="0">
                <a:solidFill>
                  <a:schemeClr val="tx1"/>
                </a:solidFill>
                <a:effectLst/>
                <a:latin typeface="+mn-lt"/>
                <a:ea typeface="+mn-ea"/>
                <a:cs typeface="+mn-cs"/>
              </a:rPr>
              <a:t> </a:t>
            </a:r>
          </a:p>
        </p:txBody>
      </p:sp>
    </p:spTree>
    <p:extLst>
      <p:ext uri="{BB962C8B-B14F-4D97-AF65-F5344CB8AC3E}">
        <p14:creationId xmlns:p14="http://schemas.microsoft.com/office/powerpoint/2010/main" val="13302810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200" kern="1200" dirty="0">
                <a:solidFill>
                  <a:schemeClr val="tx1"/>
                </a:solidFill>
                <a:effectLst/>
                <a:latin typeface="+mn-lt"/>
                <a:ea typeface="+mn-ea"/>
                <a:cs typeface="+mn-cs"/>
              </a:rPr>
              <a:t>À moins que vous ne construisiez des centres de données pour gagner votre vie, vous avez probablement passé trop de temps et d'argent à les construire. Avec AWS, vous ne payez que pour les services que vous consommez sans frais initiaux importants. Vous pouvez réduire les coûts variables, de sorte que vous n'avez plus besoin de consacrer des ressources précieuses à la création d'infrastructures coûteuses, notamment l'achat de serveurs, de licences logicielles ou la location d'installations.</a:t>
            </a:r>
          </a:p>
          <a:p>
            <a:endParaRPr lang="fr-FR" sz="1200" kern="1200" dirty="0">
              <a:solidFill>
                <a:schemeClr val="tx1"/>
              </a:solidFill>
              <a:effectLst/>
              <a:latin typeface="+mn-lt"/>
              <a:ea typeface="+mn-ea"/>
              <a:cs typeface="+mn-cs"/>
            </a:endParaRPr>
          </a:p>
          <a:p>
            <a:r>
              <a:rPr lang="fr-FR" sz="1200" kern="1200" dirty="0">
                <a:solidFill>
                  <a:schemeClr val="tx1"/>
                </a:solidFill>
                <a:effectLst/>
                <a:latin typeface="+mn-lt"/>
                <a:ea typeface="+mn-ea"/>
                <a:cs typeface="+mn-cs"/>
              </a:rPr>
              <a:t>Adaptez-vous rapidement aux besoins changeants de l'entreprise et concentrez-vous sur l'innovation et l'invention en ne payant que ce que vous utilisez et aussi longtemps que vous en avez besoin. Tous les services AWS sont disponibles à la demande, ne nécessitent aucun contrat à long terme et n'ont pas de dépendances de licence complexes.</a:t>
            </a:r>
            <a:endParaRPr lang="en-US" sz="12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38660016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dirty="0"/>
              <a:t>Pour certains services comme Amazon EC2 et Amazon RDS, vous pouvez investir dans la capacité réservée. Avec les instances réservées, vous pouvez économiser jusqu'à 75 % par rapport à la capacité à la demande équivalente. Les instances réservées sont disponibles en 3 options : Instance réservée à l'avance (ou AURI) Instance réservée initiale partielle (ou PURI), et Instance réservée sans paiements initiaux (ou NURI)</a:t>
            </a:r>
          </a:p>
          <a:p>
            <a:endParaRPr lang="fr-FR" sz="1200" kern="1200" dirty="0">
              <a:solidFill>
                <a:schemeClr val="tx1"/>
              </a:solidFill>
              <a:effectLst/>
              <a:latin typeface="+mn-lt"/>
              <a:ea typeface="+mn-ea"/>
              <a:cs typeface="+mn-cs"/>
            </a:endParaRPr>
          </a:p>
          <a:p>
            <a:r>
              <a:rPr lang="fr-FR" dirty="0"/>
              <a:t>Lorsque vous achetez des Instances réservées, plus le paiement initial est important, plus la remise est importante. Pour maximiser vos économies, vous pouvez tout payer d'avance et bénéficier du rabais le plus important. Les instances réservées à l'avance partielle offrent des remises inférieures mais vous donnent la possibilité de dépenser moins d'avance. Enfin, vous pouvez choisir de ne rien dépenser à l'avance et de bénéficier d'une réduction plus faible, ce qui vous permet de libérer du capital à dépenser dans d'autres projets.</a:t>
            </a:r>
            <a:endParaRPr lang="fr-FR" sz="1200" kern="1200" dirty="0">
              <a:solidFill>
                <a:schemeClr val="tx1"/>
              </a:solidFill>
              <a:effectLst/>
              <a:latin typeface="+mn-lt"/>
              <a:ea typeface="+mn-ea"/>
              <a:cs typeface="+mn-cs"/>
            </a:endParaRPr>
          </a:p>
          <a:p>
            <a:endParaRPr lang="fr-FR" sz="1200" kern="1200" dirty="0">
              <a:solidFill>
                <a:schemeClr val="tx1"/>
              </a:solidFill>
              <a:effectLst/>
              <a:latin typeface="+mn-lt"/>
              <a:ea typeface="+mn-ea"/>
              <a:cs typeface="+mn-cs"/>
            </a:endParaRPr>
          </a:p>
          <a:p>
            <a:r>
              <a:rPr lang="fr-FR" dirty="0"/>
              <a:t>En utilisant la capacité réservée, votre organisation peut minimiser les risques, gérer les budgets de manière plus prévisible et se conformer aux politiques qui nécessitent des engagements à plus long terme.</a:t>
            </a:r>
            <a:endParaRPr lang="en-US" sz="12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16541382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200" kern="1200" dirty="0">
                <a:solidFill>
                  <a:schemeClr val="tx1"/>
                </a:solidFill>
                <a:effectLst/>
                <a:latin typeface="+mn-lt"/>
                <a:ea typeface="+mn-ea"/>
                <a:cs typeface="+mn-cs"/>
              </a:rPr>
              <a:t>Avec AWS, vous pouvez obtenir des remises basées sur le volume et réaliser d'importantes économies à mesure que votre utilisation augmente. Pour des services comme Amazon S3, la tarification est échelonnée, ce qui signifie que plus vous en utilisez, moins vous payez par Go. De plus, le transfert de données IN est toujours gratuit. Plusieurs services de stockage offrent des coûts de stockage inférieurs en fonction de vos besoins. Par conséquent, à mesure que vos besoins d'utilisation d'AWS augmentent, vous bénéficiez d'économies d'échelle qui vous permettent d'augmenter l'adoption et de garder les coûts sous contrôle.</a:t>
            </a:r>
          </a:p>
          <a:p>
            <a:r>
              <a:rPr lang="fr-FR" sz="1200" kern="1200" dirty="0">
                <a:solidFill>
                  <a:schemeClr val="tx1"/>
                </a:solidFill>
                <a:effectLst/>
                <a:latin typeface="+mn-lt"/>
                <a:ea typeface="+mn-ea"/>
                <a:cs typeface="+mn-cs"/>
              </a:rPr>
              <a:t> </a:t>
            </a:r>
          </a:p>
          <a:p>
            <a:r>
              <a:rPr lang="fr-FR" sz="1200" kern="1200" dirty="0">
                <a:solidFill>
                  <a:schemeClr val="tx1"/>
                </a:solidFill>
                <a:effectLst/>
                <a:latin typeface="+mn-lt"/>
                <a:ea typeface="+mn-ea"/>
                <a:cs typeface="+mn-cs"/>
              </a:rPr>
              <a:t>À mesure que votre organisation évolue, AWS vous offre également des options pour acquérir des services qui vous aident à répondre aux besoins de votre entreprise. Par exemple, le portefeuille de services de stockage AWS propose des options pour vous aider à réduire les prix en fonction de la fréquence à laquelle vous accédez aux données et des performances dont vous avez besoin pour les récupérer. Pour optimiser vos économies, choisissez la bonne combinaison de solutions de stockage qui vous aident à réduire les coûts tout en préservant les performances, la sécurité et la durabilité</a:t>
            </a:r>
            <a:r>
              <a:rPr lang="en-US" sz="1200" kern="1200" dirty="0">
                <a:solidFill>
                  <a:schemeClr val="tx1"/>
                </a:solidFill>
                <a:effectLst/>
                <a:latin typeface="+mn-lt"/>
                <a:ea typeface="+mn-ea"/>
                <a:cs typeface="+mn-cs"/>
              </a:rPr>
              <a:t>.</a:t>
            </a:r>
          </a:p>
        </p:txBody>
      </p:sp>
    </p:spTree>
    <p:extLst>
      <p:ext uri="{BB962C8B-B14F-4D97-AF65-F5344CB8AC3E}">
        <p14:creationId xmlns:p14="http://schemas.microsoft.com/office/powerpoint/2010/main" val="334641365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90817" cy="6858000"/>
          </a:xfrm>
          <a:prstGeom prst="rect">
            <a:avLst/>
          </a:prstGeom>
        </p:spPr>
      </p:pic>
      <p:sp>
        <p:nvSpPr>
          <p:cNvPr id="2" name="Title 1"/>
          <p:cNvSpPr>
            <a:spLocks noGrp="1"/>
          </p:cNvSpPr>
          <p:nvPr>
            <p:ph type="ctrTitle"/>
          </p:nvPr>
        </p:nvSpPr>
        <p:spPr>
          <a:xfrm>
            <a:off x="5436732" y="2688719"/>
            <a:ext cx="6609493" cy="834496"/>
          </a:xfrm>
        </p:spPr>
        <p:txBody>
          <a:bodyPr anchor="b">
            <a:noAutofit/>
          </a:bodyPr>
          <a:lstStyle>
            <a:lvl1pPr algn="l">
              <a:defRPr sz="4000" b="0" i="0">
                <a:solidFill>
                  <a:schemeClr val="bg1"/>
                </a:solidFill>
                <a:latin typeface="Amazon Ember Light" charset="0"/>
                <a:ea typeface="Amazon Ember Light" charset="0"/>
                <a:cs typeface="Amazon Ember Light" charset="0"/>
              </a:defRPr>
            </a:lvl1pPr>
          </a:lstStyle>
          <a:p>
            <a:r>
              <a:rPr lang="en-US" dirty="0"/>
              <a:t>Click to edit Master title style</a:t>
            </a:r>
          </a:p>
        </p:txBody>
      </p:sp>
      <p:sp>
        <p:nvSpPr>
          <p:cNvPr id="3" name="Subtitle 2"/>
          <p:cNvSpPr>
            <a:spLocks noGrp="1"/>
          </p:cNvSpPr>
          <p:nvPr>
            <p:ph type="subTitle" idx="1"/>
          </p:nvPr>
        </p:nvSpPr>
        <p:spPr>
          <a:xfrm>
            <a:off x="5436733" y="3523215"/>
            <a:ext cx="6056582" cy="418570"/>
          </a:xfrm>
        </p:spPr>
        <p:txBody>
          <a:bodyPr>
            <a:normAutofit/>
          </a:bodyPr>
          <a:lstStyle>
            <a:lvl1pPr marL="0" indent="0" algn="l">
              <a:buNone/>
              <a:defRPr sz="2000" b="0" i="0">
                <a:solidFill>
                  <a:schemeClr val="bg1"/>
                </a:solidFill>
                <a:latin typeface="Amazon Ember Light" charset="0"/>
                <a:ea typeface="Amazon Ember Light" charset="0"/>
                <a:cs typeface="Amazon Ember Light"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Tree>
    <p:extLst>
      <p:ext uri="{BB962C8B-B14F-4D97-AF65-F5344CB8AC3E}">
        <p14:creationId xmlns:p14="http://schemas.microsoft.com/office/powerpoint/2010/main" val="4672792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9524"/>
          </a:xfrm>
          <a:prstGeom prst="rect">
            <a:avLst/>
          </a:prstGeom>
        </p:spPr>
      </p:pic>
      <p:sp>
        <p:nvSpPr>
          <p:cNvPr id="2" name="Title 1"/>
          <p:cNvSpPr>
            <a:spLocks noGrp="1"/>
          </p:cNvSpPr>
          <p:nvPr>
            <p:ph type="title"/>
          </p:nvPr>
        </p:nvSpPr>
        <p:spPr>
          <a:xfrm>
            <a:off x="238539" y="263527"/>
            <a:ext cx="9362662" cy="779463"/>
          </a:xfrm>
        </p:spPr>
        <p:txBody>
          <a:bodyPr/>
          <a:lstStyle>
            <a:lvl1pPr>
              <a:defRPr b="0" i="0">
                <a:solidFill>
                  <a:schemeClr val="bg1"/>
                </a:solidFill>
                <a:latin typeface="Amazon Ember Light" charset="0"/>
                <a:ea typeface="Amazon Ember Light" charset="0"/>
                <a:cs typeface="Amazon Ember Light" charset="0"/>
              </a:defRPr>
            </a:lvl1pPr>
          </a:lstStyle>
          <a:p>
            <a:r>
              <a:rPr lang="en-US" dirty="0"/>
              <a:t>Click to edit Master title style</a:t>
            </a:r>
          </a:p>
        </p:txBody>
      </p:sp>
      <p:sp>
        <p:nvSpPr>
          <p:cNvPr id="3" name="Content Placeholder 2"/>
          <p:cNvSpPr>
            <a:spLocks noGrp="1"/>
          </p:cNvSpPr>
          <p:nvPr>
            <p:ph idx="1"/>
          </p:nvPr>
        </p:nvSpPr>
        <p:spPr>
          <a:xfrm>
            <a:off x="238538" y="1243016"/>
            <a:ext cx="10515600" cy="4913308"/>
          </a:xfrm>
        </p:spPr>
        <p:txBody>
          <a:bodyPr/>
          <a:lstStyle>
            <a:lvl1pPr marL="228600" indent="-228600">
              <a:buFontTx/>
              <a:buBlip>
                <a:blip r:embed="rId3"/>
              </a:buBlip>
              <a:defRPr b="0" i="0">
                <a:solidFill>
                  <a:schemeClr val="bg1"/>
                </a:solidFill>
                <a:latin typeface="Amazon Ember Light" charset="0"/>
                <a:ea typeface="Amazon Ember Light" charset="0"/>
                <a:cs typeface="Amazon Ember Light" charset="0"/>
              </a:defRPr>
            </a:lvl1pPr>
            <a:lvl2pPr marL="685800" indent="-228600">
              <a:buFontTx/>
              <a:buBlip>
                <a:blip r:embed="rId3"/>
              </a:buBlip>
              <a:defRPr b="0" i="0">
                <a:solidFill>
                  <a:schemeClr val="bg1"/>
                </a:solidFill>
                <a:latin typeface="Amazon Ember Light" charset="0"/>
                <a:ea typeface="Amazon Ember Light" charset="0"/>
                <a:cs typeface="Amazon Ember Light" charset="0"/>
              </a:defRPr>
            </a:lvl2pPr>
            <a:lvl3pPr marL="1143000" indent="-228600">
              <a:buFontTx/>
              <a:buBlip>
                <a:blip r:embed="rId3"/>
              </a:buBlip>
              <a:defRPr b="0" i="0">
                <a:solidFill>
                  <a:schemeClr val="bg1"/>
                </a:solidFill>
                <a:latin typeface="Amazon Ember Light" charset="0"/>
                <a:ea typeface="Amazon Ember Light" charset="0"/>
                <a:cs typeface="Amazon Ember Light" charset="0"/>
              </a:defRPr>
            </a:lvl3pPr>
            <a:lvl4pPr marL="1600200" indent="-228600">
              <a:buFontTx/>
              <a:buBlip>
                <a:blip r:embed="rId3"/>
              </a:buBlip>
              <a:defRPr b="0" i="0">
                <a:solidFill>
                  <a:schemeClr val="bg1"/>
                </a:solidFill>
                <a:latin typeface="Amazon Ember Light" charset="0"/>
                <a:ea typeface="Amazon Ember Light" charset="0"/>
                <a:cs typeface="Amazon Ember Light" charset="0"/>
              </a:defRPr>
            </a:lvl4pPr>
            <a:lvl5pPr marL="2057400" indent="-228600">
              <a:buFontTx/>
              <a:buBlip>
                <a:blip r:embed="rId3"/>
              </a:buBlip>
              <a:defRPr b="0" i="0">
                <a:solidFill>
                  <a:schemeClr val="bg1"/>
                </a:solidFill>
                <a:latin typeface="Amazon Ember Light" charset="0"/>
                <a:ea typeface="Amazon Ember Light" charset="0"/>
                <a:cs typeface="Amazon Ember Light"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lvl1pPr>
              <a:defRPr b="0" i="0">
                <a:solidFill>
                  <a:schemeClr val="bg1"/>
                </a:solidFill>
                <a:latin typeface="Helvetica Neue LT Std 65 Medium" charset="0"/>
                <a:ea typeface="Helvetica Neue LT Std 65 Medium" charset="0"/>
                <a:cs typeface="Helvetica Neue LT Std 65 Medium" charset="0"/>
              </a:defRPr>
            </a:lvl1pPr>
          </a:lstStyle>
          <a:p>
            <a:fld id="{9FC43BFD-8FF7-A343-A8A6-E2338FCE8046}" type="slidenum">
              <a:rPr lang="en-US" smtClean="0"/>
              <a:pPr/>
              <a:t>‹N°›</a:t>
            </a:fld>
            <a:endParaRPr lang="en-US" dirty="0"/>
          </a:p>
        </p:txBody>
      </p:sp>
      <p:sp>
        <p:nvSpPr>
          <p:cNvPr id="7" name="TextBox 6"/>
          <p:cNvSpPr txBox="1"/>
          <p:nvPr userDrawn="1"/>
        </p:nvSpPr>
        <p:spPr>
          <a:xfrm>
            <a:off x="251791" y="6480313"/>
            <a:ext cx="4108174" cy="230832"/>
          </a:xfrm>
          <a:prstGeom prst="rect">
            <a:avLst/>
          </a:prstGeom>
          <a:noFill/>
        </p:spPr>
        <p:txBody>
          <a:bodyPr wrap="square" rtlCol="0">
            <a:spAutoFit/>
          </a:bodyPr>
          <a:lstStyle/>
          <a:p>
            <a:r>
              <a:rPr lang="en-US" sz="900" b="0" i="0" dirty="0">
                <a:solidFill>
                  <a:schemeClr val="tx1">
                    <a:lumMod val="85000"/>
                    <a:lumOff val="15000"/>
                  </a:schemeClr>
                </a:solidFill>
                <a:latin typeface="Amazon Ember Light" charset="0"/>
                <a:ea typeface="Amazon Ember Light" charset="0"/>
                <a:cs typeface="Amazon Ember Light" charset="0"/>
              </a:rPr>
              <a:t>© 2018, Amazon Web Services, Inc. or its Affiliates. All rights reserved.</a:t>
            </a:r>
          </a:p>
        </p:txBody>
      </p:sp>
    </p:spTree>
    <p:extLst>
      <p:ext uri="{BB962C8B-B14F-4D97-AF65-F5344CB8AC3E}">
        <p14:creationId xmlns:p14="http://schemas.microsoft.com/office/powerpoint/2010/main" val="2139517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9524"/>
          </a:xfrm>
          <a:prstGeom prst="rect">
            <a:avLst/>
          </a:prstGeom>
        </p:spPr>
      </p:pic>
      <p:sp>
        <p:nvSpPr>
          <p:cNvPr id="2" name="Title 1"/>
          <p:cNvSpPr>
            <a:spLocks noGrp="1"/>
          </p:cNvSpPr>
          <p:nvPr>
            <p:ph type="title"/>
          </p:nvPr>
        </p:nvSpPr>
        <p:spPr>
          <a:xfrm>
            <a:off x="662608" y="2770243"/>
            <a:ext cx="11115261" cy="779463"/>
          </a:xfrm>
        </p:spPr>
        <p:txBody>
          <a:bodyPr>
            <a:noAutofit/>
          </a:bodyPr>
          <a:lstStyle>
            <a:lvl1pPr>
              <a:defRPr sz="6000" b="0" i="0">
                <a:solidFill>
                  <a:schemeClr val="bg1"/>
                </a:solidFill>
                <a:latin typeface="Amazon Ember Light" charset="0"/>
                <a:ea typeface="Amazon Ember Light" charset="0"/>
                <a:cs typeface="Amazon Ember Light" charset="0"/>
              </a:defRPr>
            </a:lvl1pPr>
          </a:lstStyle>
          <a:p>
            <a:r>
              <a:rPr lang="en-US" dirty="0"/>
              <a:t>Click to edit Master title style</a:t>
            </a:r>
          </a:p>
        </p:txBody>
      </p:sp>
      <p:sp>
        <p:nvSpPr>
          <p:cNvPr id="6" name="Slide Number Placeholder 5"/>
          <p:cNvSpPr>
            <a:spLocks noGrp="1"/>
          </p:cNvSpPr>
          <p:nvPr>
            <p:ph type="sldNum" sz="quarter" idx="12"/>
          </p:nvPr>
        </p:nvSpPr>
        <p:spPr/>
        <p:txBody>
          <a:bodyPr/>
          <a:lstStyle>
            <a:lvl1pPr>
              <a:defRPr b="0" i="0">
                <a:solidFill>
                  <a:schemeClr val="bg1"/>
                </a:solidFill>
                <a:latin typeface="Helvetica Neue LT Std 65 Medium" charset="0"/>
                <a:ea typeface="Helvetica Neue LT Std 65 Medium" charset="0"/>
                <a:cs typeface="Helvetica Neue LT Std 65 Medium" charset="0"/>
              </a:defRPr>
            </a:lvl1pPr>
          </a:lstStyle>
          <a:p>
            <a:fld id="{9FC43BFD-8FF7-A343-A8A6-E2338FCE8046}" type="slidenum">
              <a:rPr lang="en-US" smtClean="0"/>
              <a:pPr/>
              <a:t>‹N°›</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5_Title and Content">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3268" cy="6860237"/>
          </a:xfrm>
          <a:prstGeom prst="rect">
            <a:avLst/>
          </a:prstGeom>
        </p:spPr>
      </p:pic>
      <p:sp>
        <p:nvSpPr>
          <p:cNvPr id="2" name="Title 1"/>
          <p:cNvSpPr>
            <a:spLocks noGrp="1"/>
          </p:cNvSpPr>
          <p:nvPr userDrawn="1">
            <p:ph type="title"/>
          </p:nvPr>
        </p:nvSpPr>
        <p:spPr>
          <a:xfrm>
            <a:off x="238540" y="263527"/>
            <a:ext cx="9348374" cy="779463"/>
          </a:xfrm>
        </p:spPr>
        <p:txBody>
          <a:bodyPr/>
          <a:lstStyle>
            <a:lvl1pPr>
              <a:defRPr b="0" i="0">
                <a:solidFill>
                  <a:schemeClr val="bg1"/>
                </a:solidFill>
                <a:latin typeface="Amazon Ember Light" charset="0"/>
                <a:ea typeface="Amazon Ember Light" charset="0"/>
                <a:cs typeface="Amazon Ember Light" charset="0"/>
              </a:defRPr>
            </a:lvl1pPr>
          </a:lstStyle>
          <a:p>
            <a:r>
              <a:rPr lang="en-US" dirty="0"/>
              <a:t>Click to edit Master title style</a:t>
            </a:r>
          </a:p>
        </p:txBody>
      </p:sp>
      <p:sp>
        <p:nvSpPr>
          <p:cNvPr id="3" name="Content Placeholder 2"/>
          <p:cNvSpPr>
            <a:spLocks noGrp="1"/>
          </p:cNvSpPr>
          <p:nvPr userDrawn="1">
            <p:ph idx="1"/>
          </p:nvPr>
        </p:nvSpPr>
        <p:spPr>
          <a:xfrm>
            <a:off x="238539" y="1440305"/>
            <a:ext cx="10515600" cy="4913308"/>
          </a:xfrm>
        </p:spPr>
        <p:txBody>
          <a:bodyPr/>
          <a:lstStyle>
            <a:lvl1pPr marL="228600" indent="-228600">
              <a:buFontTx/>
              <a:buBlip>
                <a:blip r:embed="rId3"/>
              </a:buBlip>
              <a:defRPr b="0" i="0">
                <a:solidFill>
                  <a:schemeClr val="tx1"/>
                </a:solidFill>
                <a:latin typeface="Amazon Ember Light" charset="0"/>
                <a:ea typeface="Amazon Ember Light" charset="0"/>
                <a:cs typeface="Amazon Ember Light" charset="0"/>
              </a:defRPr>
            </a:lvl1pPr>
            <a:lvl2pPr marL="685800" indent="-228600">
              <a:buFontTx/>
              <a:buBlip>
                <a:blip r:embed="rId3"/>
              </a:buBlip>
              <a:defRPr b="0" i="0">
                <a:solidFill>
                  <a:schemeClr val="tx1"/>
                </a:solidFill>
                <a:latin typeface="Amazon Ember Light" charset="0"/>
                <a:ea typeface="Amazon Ember Light" charset="0"/>
                <a:cs typeface="Amazon Ember Light" charset="0"/>
              </a:defRPr>
            </a:lvl2pPr>
            <a:lvl3pPr marL="1143000" indent="-228600">
              <a:buFontTx/>
              <a:buBlip>
                <a:blip r:embed="rId3"/>
              </a:buBlip>
              <a:defRPr b="0" i="0">
                <a:solidFill>
                  <a:schemeClr val="tx1"/>
                </a:solidFill>
                <a:latin typeface="Amazon Ember Light" charset="0"/>
                <a:ea typeface="Amazon Ember Light" charset="0"/>
                <a:cs typeface="Amazon Ember Light" charset="0"/>
              </a:defRPr>
            </a:lvl3pPr>
            <a:lvl4pPr marL="1600200" indent="-228600">
              <a:buFontTx/>
              <a:buBlip>
                <a:blip r:embed="rId3"/>
              </a:buBlip>
              <a:defRPr b="0" i="0">
                <a:solidFill>
                  <a:schemeClr val="tx1"/>
                </a:solidFill>
                <a:latin typeface="Amazon Ember Light" charset="0"/>
                <a:ea typeface="Amazon Ember Light" charset="0"/>
                <a:cs typeface="Amazon Ember Light" charset="0"/>
              </a:defRPr>
            </a:lvl4pPr>
            <a:lvl5pPr marL="2057400" indent="-228600">
              <a:buFontTx/>
              <a:buBlip>
                <a:blip r:embed="rId3"/>
              </a:buBlip>
              <a:defRPr b="0" i="0">
                <a:solidFill>
                  <a:schemeClr val="tx1"/>
                </a:solidFill>
                <a:latin typeface="Amazon Ember Light" charset="0"/>
                <a:ea typeface="Amazon Ember Light" charset="0"/>
                <a:cs typeface="Amazon Ember Light"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userDrawn="1">
            <p:ph type="sldNum" sz="quarter" idx="12"/>
          </p:nvPr>
        </p:nvSpPr>
        <p:spPr/>
        <p:txBody>
          <a:bodyPr/>
          <a:lstStyle>
            <a:lvl1pPr>
              <a:defRPr b="0" i="0">
                <a:solidFill>
                  <a:schemeClr val="tx1"/>
                </a:solidFill>
                <a:latin typeface="Helvetica Neue LT Std 65 Medium" charset="0"/>
                <a:ea typeface="Helvetica Neue LT Std 65 Medium" charset="0"/>
                <a:cs typeface="Helvetica Neue LT Std 65 Medium" charset="0"/>
              </a:defRPr>
            </a:lvl1pPr>
          </a:lstStyle>
          <a:p>
            <a:fld id="{9FC43BFD-8FF7-A343-A8A6-E2338FCE8046}" type="slidenum">
              <a:rPr lang="en-US" smtClean="0"/>
              <a:pPr/>
              <a:t>‹N°›</a:t>
            </a:fld>
            <a:endParaRPr lang="en-US" dirty="0"/>
          </a:p>
        </p:txBody>
      </p:sp>
      <p:sp>
        <p:nvSpPr>
          <p:cNvPr id="4" name="TextBox 3"/>
          <p:cNvSpPr txBox="1"/>
          <p:nvPr userDrawn="1"/>
        </p:nvSpPr>
        <p:spPr>
          <a:xfrm>
            <a:off x="251791" y="6480313"/>
            <a:ext cx="4108174" cy="230832"/>
          </a:xfrm>
          <a:prstGeom prst="rect">
            <a:avLst/>
          </a:prstGeom>
          <a:noFill/>
        </p:spPr>
        <p:txBody>
          <a:bodyPr wrap="square" rtlCol="0">
            <a:spAutoFit/>
          </a:bodyPr>
          <a:lstStyle/>
          <a:p>
            <a:r>
              <a:rPr lang="en-US" sz="900" b="0" i="0" dirty="0">
                <a:solidFill>
                  <a:schemeClr val="tx1">
                    <a:lumMod val="85000"/>
                    <a:lumOff val="15000"/>
                  </a:schemeClr>
                </a:solidFill>
                <a:latin typeface="Amazon Ember Light" charset="0"/>
                <a:ea typeface="Amazon Ember Light" charset="0"/>
                <a:cs typeface="Amazon Ember Light" charset="0"/>
              </a:rPr>
              <a:t>© 2018, Amazon Web Services, Inc. or its Affiliates. All rights reserved.</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6_Title and Content">
    <p:spTree>
      <p:nvGrpSpPr>
        <p:cNvPr id="1" name=""/>
        <p:cNvGrpSpPr/>
        <p:nvPr/>
      </p:nvGrpSpPr>
      <p:grpSpPr>
        <a:xfrm>
          <a:off x="0" y="0"/>
          <a:ext cx="0" cy="0"/>
          <a:chOff x="0" y="0"/>
          <a:chExt cx="0" cy="0"/>
        </a:xfrm>
      </p:grpSpPr>
      <p:pic>
        <p:nvPicPr>
          <p:cNvPr id="13" name="Pictur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3268" cy="6860237"/>
          </a:xfrm>
          <a:prstGeom prst="rect">
            <a:avLst/>
          </a:prstGeom>
        </p:spPr>
      </p:pic>
      <p:sp>
        <p:nvSpPr>
          <p:cNvPr id="2" name="Title 1"/>
          <p:cNvSpPr>
            <a:spLocks noGrp="1"/>
          </p:cNvSpPr>
          <p:nvPr userDrawn="1">
            <p:ph type="title"/>
          </p:nvPr>
        </p:nvSpPr>
        <p:spPr>
          <a:xfrm>
            <a:off x="238539" y="263527"/>
            <a:ext cx="9362661" cy="779463"/>
          </a:xfrm>
        </p:spPr>
        <p:txBody>
          <a:bodyPr/>
          <a:lstStyle>
            <a:lvl1pPr>
              <a:defRPr b="0" i="0">
                <a:solidFill>
                  <a:schemeClr val="bg1"/>
                </a:solidFill>
                <a:latin typeface="Amazon Ember Light" charset="0"/>
                <a:ea typeface="Amazon Ember Light" charset="0"/>
                <a:cs typeface="Amazon Ember Light" charset="0"/>
              </a:defRPr>
            </a:lvl1pPr>
          </a:lstStyle>
          <a:p>
            <a:r>
              <a:rPr lang="en-US" dirty="0"/>
              <a:t>Click to edit Master title style</a:t>
            </a:r>
          </a:p>
        </p:txBody>
      </p:sp>
      <p:sp>
        <p:nvSpPr>
          <p:cNvPr id="3" name="Content Placeholder 2"/>
          <p:cNvSpPr>
            <a:spLocks noGrp="1"/>
          </p:cNvSpPr>
          <p:nvPr userDrawn="1">
            <p:ph idx="1"/>
          </p:nvPr>
        </p:nvSpPr>
        <p:spPr>
          <a:xfrm>
            <a:off x="238539" y="1440305"/>
            <a:ext cx="5075583" cy="4913308"/>
          </a:xfrm>
        </p:spPr>
        <p:txBody>
          <a:bodyPr/>
          <a:lstStyle>
            <a:lvl1pPr marL="228600" indent="-228600">
              <a:buFontTx/>
              <a:buBlip>
                <a:blip r:embed="rId3"/>
              </a:buBlip>
              <a:defRPr b="0" i="0">
                <a:solidFill>
                  <a:schemeClr val="tx1"/>
                </a:solidFill>
                <a:latin typeface="Amazon Ember Light" charset="0"/>
                <a:ea typeface="Amazon Ember Light" charset="0"/>
                <a:cs typeface="Amazon Ember Light" charset="0"/>
              </a:defRPr>
            </a:lvl1pPr>
            <a:lvl2pPr marL="685800" indent="-228600">
              <a:buFontTx/>
              <a:buBlip>
                <a:blip r:embed="rId3"/>
              </a:buBlip>
              <a:defRPr b="0" i="0">
                <a:solidFill>
                  <a:schemeClr val="tx1"/>
                </a:solidFill>
                <a:latin typeface="Amazon Ember Light" charset="0"/>
                <a:ea typeface="Amazon Ember Light" charset="0"/>
                <a:cs typeface="Amazon Ember Light" charset="0"/>
              </a:defRPr>
            </a:lvl2pPr>
            <a:lvl3pPr marL="1143000" indent="-228600">
              <a:buFontTx/>
              <a:buBlip>
                <a:blip r:embed="rId3"/>
              </a:buBlip>
              <a:defRPr b="0" i="0">
                <a:solidFill>
                  <a:schemeClr val="tx1"/>
                </a:solidFill>
                <a:latin typeface="Amazon Ember Light" charset="0"/>
                <a:ea typeface="Amazon Ember Light" charset="0"/>
                <a:cs typeface="Amazon Ember Light" charset="0"/>
              </a:defRPr>
            </a:lvl3pPr>
            <a:lvl4pPr marL="1600200" indent="-228600">
              <a:buFontTx/>
              <a:buBlip>
                <a:blip r:embed="rId3"/>
              </a:buBlip>
              <a:defRPr b="0" i="0">
                <a:solidFill>
                  <a:schemeClr val="tx1"/>
                </a:solidFill>
                <a:latin typeface="Amazon Ember Light" charset="0"/>
                <a:ea typeface="Amazon Ember Light" charset="0"/>
                <a:cs typeface="Amazon Ember Light" charset="0"/>
              </a:defRPr>
            </a:lvl4pPr>
            <a:lvl5pPr marL="2057400" indent="-228600">
              <a:buFontTx/>
              <a:buBlip>
                <a:blip r:embed="rId3"/>
              </a:buBlip>
              <a:defRPr b="0" i="0">
                <a:solidFill>
                  <a:schemeClr val="tx1"/>
                </a:solidFill>
                <a:latin typeface="Amazon Ember Light" charset="0"/>
                <a:ea typeface="Amazon Ember Light" charset="0"/>
                <a:cs typeface="Amazon Ember Light"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userDrawn="1">
            <p:ph type="sldNum" sz="quarter" idx="12"/>
          </p:nvPr>
        </p:nvSpPr>
        <p:spPr/>
        <p:txBody>
          <a:bodyPr/>
          <a:lstStyle>
            <a:lvl1pPr>
              <a:defRPr b="0" i="0">
                <a:solidFill>
                  <a:schemeClr val="tx1"/>
                </a:solidFill>
                <a:latin typeface="Helvetica Neue LT Std 65 Medium" charset="0"/>
                <a:ea typeface="Helvetica Neue LT Std 65 Medium" charset="0"/>
                <a:cs typeface="Helvetica Neue LT Std 65 Medium" charset="0"/>
              </a:defRPr>
            </a:lvl1pPr>
          </a:lstStyle>
          <a:p>
            <a:fld id="{9FC43BFD-8FF7-A343-A8A6-E2338FCE8046}" type="slidenum">
              <a:rPr lang="en-US" smtClean="0"/>
              <a:pPr/>
              <a:t>‹N°›</a:t>
            </a:fld>
            <a:endParaRPr lang="en-US" dirty="0"/>
          </a:p>
        </p:txBody>
      </p:sp>
      <p:sp>
        <p:nvSpPr>
          <p:cNvPr id="10" name="Content Placeholder 2"/>
          <p:cNvSpPr>
            <a:spLocks noGrp="1"/>
          </p:cNvSpPr>
          <p:nvPr>
            <p:ph idx="13"/>
          </p:nvPr>
        </p:nvSpPr>
        <p:spPr>
          <a:xfrm>
            <a:off x="5796169" y="1440305"/>
            <a:ext cx="5075583" cy="4913308"/>
          </a:xfrm>
        </p:spPr>
        <p:txBody>
          <a:bodyPr/>
          <a:lstStyle>
            <a:lvl1pPr marL="228600" indent="-228600">
              <a:buFontTx/>
              <a:buBlip>
                <a:blip r:embed="rId3"/>
              </a:buBlip>
              <a:defRPr b="0" i="0">
                <a:solidFill>
                  <a:schemeClr val="tx1"/>
                </a:solidFill>
                <a:latin typeface="Amazon Ember Light" charset="0"/>
                <a:ea typeface="Amazon Ember Light" charset="0"/>
                <a:cs typeface="Amazon Ember Light" charset="0"/>
              </a:defRPr>
            </a:lvl1pPr>
            <a:lvl2pPr marL="685800" indent="-228600">
              <a:buFontTx/>
              <a:buBlip>
                <a:blip r:embed="rId3"/>
              </a:buBlip>
              <a:defRPr b="0" i="0">
                <a:solidFill>
                  <a:schemeClr val="tx1"/>
                </a:solidFill>
                <a:latin typeface="Amazon Ember Light" charset="0"/>
                <a:ea typeface="Amazon Ember Light" charset="0"/>
                <a:cs typeface="Amazon Ember Light" charset="0"/>
              </a:defRPr>
            </a:lvl2pPr>
            <a:lvl3pPr marL="1143000" indent="-228600">
              <a:buFontTx/>
              <a:buBlip>
                <a:blip r:embed="rId3"/>
              </a:buBlip>
              <a:defRPr b="0" i="0">
                <a:solidFill>
                  <a:schemeClr val="tx1"/>
                </a:solidFill>
                <a:latin typeface="Amazon Ember Light" charset="0"/>
                <a:ea typeface="Amazon Ember Light" charset="0"/>
                <a:cs typeface="Amazon Ember Light" charset="0"/>
              </a:defRPr>
            </a:lvl3pPr>
            <a:lvl4pPr marL="1600200" indent="-228600">
              <a:buFontTx/>
              <a:buBlip>
                <a:blip r:embed="rId3"/>
              </a:buBlip>
              <a:defRPr b="0" i="0">
                <a:solidFill>
                  <a:schemeClr val="tx1"/>
                </a:solidFill>
                <a:latin typeface="Amazon Ember Light" charset="0"/>
                <a:ea typeface="Amazon Ember Light" charset="0"/>
                <a:cs typeface="Amazon Ember Light" charset="0"/>
              </a:defRPr>
            </a:lvl4pPr>
            <a:lvl5pPr marL="2057400" indent="-228600">
              <a:buFontTx/>
              <a:buBlip>
                <a:blip r:embed="rId3"/>
              </a:buBlip>
              <a:defRPr b="0" i="0">
                <a:solidFill>
                  <a:schemeClr val="tx1"/>
                </a:solidFill>
                <a:latin typeface="Amazon Ember Light" charset="0"/>
                <a:ea typeface="Amazon Ember Light" charset="0"/>
                <a:cs typeface="Amazon Ember Light"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Box 11"/>
          <p:cNvSpPr txBox="1"/>
          <p:nvPr userDrawn="1"/>
        </p:nvSpPr>
        <p:spPr>
          <a:xfrm>
            <a:off x="251791" y="6480313"/>
            <a:ext cx="4108174" cy="230832"/>
          </a:xfrm>
          <a:prstGeom prst="rect">
            <a:avLst/>
          </a:prstGeom>
          <a:noFill/>
        </p:spPr>
        <p:txBody>
          <a:bodyPr wrap="square" rtlCol="0">
            <a:spAutoFit/>
          </a:bodyPr>
          <a:lstStyle/>
          <a:p>
            <a:r>
              <a:rPr lang="en-US" sz="900" b="0" i="0" dirty="0">
                <a:solidFill>
                  <a:schemeClr val="tx1">
                    <a:lumMod val="85000"/>
                    <a:lumOff val="15000"/>
                  </a:schemeClr>
                </a:solidFill>
                <a:latin typeface="Amazon Ember Light" charset="0"/>
                <a:ea typeface="Amazon Ember Light" charset="0"/>
                <a:cs typeface="Amazon Ember Light" charset="0"/>
              </a:rPr>
              <a:t>© 2018, Amazon Web Services, Inc. or its Affiliates. All rights reserved.</a:t>
            </a: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3B8D881-A1FF-A248-B220-002DCF0CB8A4}" type="datetimeFigureOut">
              <a:rPr lang="en-US" smtClean="0"/>
              <a:t>9/5/2021</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FC43BFD-8FF7-A343-A8A6-E2338FCE8046}" type="slidenum">
              <a:rPr lang="en-US" smtClean="0"/>
              <a:t>‹N°›</a:t>
            </a:fld>
            <a:endParaRPr lang="en-US" dirty="0"/>
          </a:p>
        </p:txBody>
      </p:sp>
    </p:spTree>
    <p:extLst>
      <p:ext uri="{BB962C8B-B14F-4D97-AF65-F5344CB8AC3E}">
        <p14:creationId xmlns:p14="http://schemas.microsoft.com/office/powerpoint/2010/main" val="12338055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72" r:id="rId4"/>
    <p:sldLayoutId id="2147483674"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2.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4.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xml"/><Relationship Id="rId1" Type="http://schemas.openxmlformats.org/officeDocument/2006/relationships/tags" Target="../tags/tag8.xml"/></Relationships>
</file>

<file path=ppt/slides/_rels/slide16.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notesSlide" Target="../notesSlides/notesSlide16.xml"/><Relationship Id="rId7" Type="http://schemas.openxmlformats.org/officeDocument/2006/relationships/image" Target="../media/image6.png"/><Relationship Id="rId12" Type="http://schemas.openxmlformats.org/officeDocument/2006/relationships/image" Target="../media/image8.png"/><Relationship Id="rId2" Type="http://schemas.openxmlformats.org/officeDocument/2006/relationships/slideLayout" Target="../slideLayouts/slideLayout4.xml"/><Relationship Id="rId1" Type="http://schemas.openxmlformats.org/officeDocument/2006/relationships/tags" Target="../tags/tag9.xml"/><Relationship Id="rId6" Type="http://schemas.openxmlformats.org/officeDocument/2006/relationships/image" Target="../media/image16.png"/><Relationship Id="rId11" Type="http://schemas.openxmlformats.org/officeDocument/2006/relationships/image" Target="../media/image20.png"/><Relationship Id="rId5" Type="http://schemas.openxmlformats.org/officeDocument/2006/relationships/image" Target="../media/image15.png"/><Relationship Id="rId10" Type="http://schemas.openxmlformats.org/officeDocument/2006/relationships/image" Target="../media/image19.png"/><Relationship Id="rId4" Type="http://schemas.openxmlformats.org/officeDocument/2006/relationships/image" Target="../media/image9.png"/><Relationship Id="rId9" Type="http://schemas.openxmlformats.org/officeDocument/2006/relationships/image" Target="../media/image18.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4.xml"/><Relationship Id="rId1" Type="http://schemas.openxmlformats.org/officeDocument/2006/relationships/tags" Target="../tags/tag10.xml"/><Relationship Id="rId6" Type="http://schemas.openxmlformats.org/officeDocument/2006/relationships/image" Target="../media/image15.png"/><Relationship Id="rId5" Type="http://schemas.openxmlformats.org/officeDocument/2006/relationships/image" Target="../media/image22.png"/><Relationship Id="rId4" Type="http://schemas.openxmlformats.org/officeDocument/2006/relationships/image" Target="../media/image21.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4.xml"/><Relationship Id="rId1" Type="http://schemas.openxmlformats.org/officeDocument/2006/relationships/tags" Target="../tags/tag11.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5.xml"/><Relationship Id="rId1" Type="http://schemas.openxmlformats.org/officeDocument/2006/relationships/tags" Target="../tags/tag12.xml"/><Relationship Id="rId4" Type="http://schemas.openxmlformats.org/officeDocument/2006/relationships/chart" Target="../charts/chart1.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4.xml"/><Relationship Id="rId1" Type="http://schemas.openxmlformats.org/officeDocument/2006/relationships/tags" Target="../tags/tag3.xml"/></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0.xml"/><Relationship Id="rId1" Type="http://schemas.openxmlformats.org/officeDocument/2006/relationships/slideLayout" Target="../slideLayouts/slideLayout4.xml"/><Relationship Id="rId5" Type="http://schemas.openxmlformats.org/officeDocument/2006/relationships/image" Target="../media/image23.png"/><Relationship Id="rId4" Type="http://schemas.openxmlformats.org/officeDocument/2006/relationships/hyperlink" Target="http://calculator.s3.amazonaws.com/index.html"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4.xml"/><Relationship Id="rId1" Type="http://schemas.openxmlformats.org/officeDocument/2006/relationships/tags" Target="../tags/tag13.xml"/><Relationship Id="rId6" Type="http://schemas.openxmlformats.org/officeDocument/2006/relationships/image" Target="../media/image24.png"/><Relationship Id="rId5" Type="http://schemas.openxmlformats.org/officeDocument/2006/relationships/hyperlink" Target="https://awstcocalculator.com/" TargetMode="External"/><Relationship Id="rId4" Type="http://schemas.openxmlformats.org/officeDocument/2006/relationships/hyperlink" Target="http://aws.amazon.com/economics/"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1.xml"/><Relationship Id="rId1" Type="http://schemas.openxmlformats.org/officeDocument/2006/relationships/tags" Target="../tags/tag1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4.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4.xml"/><Relationship Id="rId1" Type="http://schemas.openxmlformats.org/officeDocument/2006/relationships/tags" Target="../tags/tag5.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4.xml"/><Relationship Id="rId1" Type="http://schemas.openxmlformats.org/officeDocument/2006/relationships/tags" Target="../tags/tag6.xml"/><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4.xml"/><Relationship Id="rId1" Type="http://schemas.openxmlformats.org/officeDocument/2006/relationships/tags" Target="../tags/tag7.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5436732" y="2756453"/>
            <a:ext cx="6609493" cy="1303418"/>
          </a:xfrm>
        </p:spPr>
        <p:txBody>
          <a:bodyPr/>
          <a:lstStyle/>
          <a:p>
            <a:r>
              <a:rPr lang="en-US" sz="5400" dirty="0">
                <a:latin typeface="Amazon Ember Light" charset="0"/>
                <a:ea typeface="Amazon Ember Light" charset="0"/>
                <a:cs typeface="Amazon Ember Light" charset="0"/>
              </a:rPr>
              <a:t>Module 1, Section 2: </a:t>
            </a:r>
            <a:r>
              <a:rPr lang="en-US" sz="4800" dirty="0" err="1">
                <a:latin typeface="Amazon Ember Light" charset="0"/>
                <a:ea typeface="Amazon Ember Light" charset="0"/>
                <a:cs typeface="Amazon Ember Light" charset="0"/>
              </a:rPr>
              <a:t>Tarification</a:t>
            </a:r>
            <a:r>
              <a:rPr lang="en-US" sz="4800" dirty="0">
                <a:latin typeface="Amazon Ember Light" charset="0"/>
                <a:ea typeface="Amazon Ember Light" charset="0"/>
                <a:cs typeface="Amazon Ember Light" charset="0"/>
              </a:rPr>
              <a:t> dans le Cloud</a:t>
            </a:r>
            <a:endParaRPr lang="en-US" sz="5400" dirty="0">
              <a:latin typeface="Amazon Ember Light" charset="0"/>
              <a:ea typeface="Amazon Ember Light" charset="0"/>
              <a:cs typeface="Amazon Ember Light" charset="0"/>
            </a:endParaRPr>
          </a:p>
        </p:txBody>
      </p:sp>
      <p:sp>
        <p:nvSpPr>
          <p:cNvPr id="3" name="TextBox 2">
            <a:extLst>
              <a:ext uri="{FF2B5EF4-FFF2-40B4-BE49-F238E27FC236}">
                <a16:creationId xmlns:a16="http://schemas.microsoft.com/office/drawing/2014/main" id="{C7117ACD-0B75-1148-AC63-1072C230A3CF}"/>
              </a:ext>
            </a:extLst>
          </p:cNvPr>
          <p:cNvSpPr txBox="1"/>
          <p:nvPr/>
        </p:nvSpPr>
        <p:spPr>
          <a:xfrm>
            <a:off x="251791" y="6480313"/>
            <a:ext cx="4108174" cy="230832"/>
          </a:xfrm>
          <a:prstGeom prst="rect">
            <a:avLst/>
          </a:prstGeom>
          <a:noFill/>
        </p:spPr>
        <p:txBody>
          <a:bodyPr wrap="square" rtlCol="0">
            <a:spAutoFit/>
          </a:bodyPr>
          <a:lstStyle/>
          <a:p>
            <a:r>
              <a:rPr lang="en-US" sz="900" b="0" i="0" dirty="0">
                <a:solidFill>
                  <a:schemeClr val="tx1">
                    <a:lumMod val="85000"/>
                    <a:lumOff val="15000"/>
                  </a:schemeClr>
                </a:solidFill>
                <a:latin typeface="Amazon Ember Light" charset="0"/>
                <a:ea typeface="Amazon Ember Light" charset="0"/>
                <a:cs typeface="Amazon Ember Light" charset="0"/>
              </a:rPr>
              <a:t>© 2018, Amazon Web Services, Inc. or its Affiliates. All rights reserved.</a:t>
            </a:r>
          </a:p>
        </p:txBody>
      </p:sp>
    </p:spTree>
    <p:custDataLst>
      <p:tags r:id="rId1"/>
    </p:custDataLst>
    <p:extLst>
      <p:ext uri="{BB962C8B-B14F-4D97-AF65-F5344CB8AC3E}">
        <p14:creationId xmlns:p14="http://schemas.microsoft.com/office/powerpoint/2010/main" val="33031166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fr-FR" dirty="0"/>
              <a:t>Payez encore moins à mesure qu'AWS se développe</a:t>
            </a:r>
            <a:endParaRPr lang="en-US" dirty="0"/>
          </a:p>
        </p:txBody>
      </p:sp>
      <p:sp>
        <p:nvSpPr>
          <p:cNvPr id="6" name="Content Placeholder 5"/>
          <p:cNvSpPr>
            <a:spLocks noGrp="1"/>
          </p:cNvSpPr>
          <p:nvPr>
            <p:ph idx="1"/>
          </p:nvPr>
        </p:nvSpPr>
        <p:spPr>
          <a:xfrm>
            <a:off x="238539" y="1440305"/>
            <a:ext cx="9636981" cy="4913308"/>
          </a:xfrm>
        </p:spPr>
        <p:txBody>
          <a:bodyPr/>
          <a:lstStyle/>
          <a:p>
            <a:pPr marL="0" indent="0">
              <a:buNone/>
            </a:pPr>
            <a:r>
              <a:rPr lang="en-US" dirty="0"/>
              <a:t>À </a:t>
            </a:r>
            <a:r>
              <a:rPr lang="en-US" dirty="0" err="1"/>
              <a:t>mesure</a:t>
            </a:r>
            <a:r>
              <a:rPr lang="en-US" dirty="0"/>
              <a:t> </a:t>
            </a:r>
            <a:r>
              <a:rPr lang="en-US" dirty="0" err="1"/>
              <a:t>qu'AWS</a:t>
            </a:r>
            <a:r>
              <a:rPr lang="en-US" dirty="0"/>
              <a:t> </a:t>
            </a:r>
            <a:r>
              <a:rPr lang="en-US" dirty="0" err="1"/>
              <a:t>grandit</a:t>
            </a:r>
            <a:r>
              <a:rPr lang="en-US" dirty="0"/>
              <a:t>:</a:t>
            </a:r>
          </a:p>
          <a:p>
            <a:pPr marL="0" indent="0">
              <a:buNone/>
            </a:pPr>
            <a:endParaRPr lang="en-US" dirty="0"/>
          </a:p>
          <a:p>
            <a:pPr marL="519113" indent="-519113"/>
            <a:r>
              <a:rPr lang="fr-FR" dirty="0"/>
              <a:t>AWS se concentre sur la réduction des coûts des affaires</a:t>
            </a:r>
            <a:r>
              <a:rPr lang="en-US" dirty="0"/>
              <a:t>.</a:t>
            </a:r>
          </a:p>
          <a:p>
            <a:pPr marL="519113" indent="-519113"/>
            <a:r>
              <a:rPr lang="fr-FR" dirty="0"/>
              <a:t>Permet à AWS de vous faire profiter des économies réalisées grâce aux économies d'échelle</a:t>
            </a:r>
            <a:r>
              <a:rPr lang="en-US" dirty="0"/>
              <a:t>.</a:t>
            </a:r>
          </a:p>
          <a:p>
            <a:pPr marL="519113" indent="-519113"/>
            <a:r>
              <a:rPr lang="fr-FR" dirty="0"/>
              <a:t>Depuis 2006, AWS a abaissé ses prix 61 fois</a:t>
            </a:r>
            <a:r>
              <a:rPr lang="en-US" dirty="0"/>
              <a:t>.</a:t>
            </a:r>
          </a:p>
          <a:p>
            <a:pPr marL="519113" indent="-519113"/>
            <a:r>
              <a:rPr lang="fr-FR" dirty="0"/>
              <a:t>Les futures ressources plus performantes remplacent les ressources actuelles sans frais supplémentaires</a:t>
            </a:r>
            <a:r>
              <a:rPr lang="en-US" dirty="0"/>
              <a:t>. </a:t>
            </a:r>
          </a:p>
          <a:p>
            <a:pPr marL="519113" indent="-519113"/>
            <a:endParaRPr lang="en-US" dirty="0"/>
          </a:p>
        </p:txBody>
      </p:sp>
      <p:pic>
        <p:nvPicPr>
          <p:cNvPr id="5" name="Picture 4"/>
          <p:cNvPicPr>
            <a:picLocks noChangeAspect="1"/>
          </p:cNvPicPr>
          <p:nvPr/>
        </p:nvPicPr>
        <p:blipFill rotWithShape="1">
          <a:blip r:embed="rId3" cstate="print">
            <a:extLst>
              <a:ext uri="{28A0092B-C50C-407E-A947-70E740481C1C}">
                <a14:useLocalDpi xmlns:a14="http://schemas.microsoft.com/office/drawing/2010/main" val="0"/>
              </a:ext>
            </a:extLst>
          </a:blip>
          <a:srcRect l="4869" t="13516" r="4929" b="14765"/>
          <a:stretch/>
        </p:blipFill>
        <p:spPr>
          <a:xfrm>
            <a:off x="9875520" y="1463040"/>
            <a:ext cx="2057400" cy="1635802"/>
          </a:xfrm>
          <a:prstGeom prst="rect">
            <a:avLst/>
          </a:prstGeom>
        </p:spPr>
      </p:pic>
    </p:spTree>
    <p:extLst>
      <p:ext uri="{BB962C8B-B14F-4D97-AF65-F5344CB8AC3E}">
        <p14:creationId xmlns:p14="http://schemas.microsoft.com/office/powerpoint/2010/main" val="41478158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Tarification</a:t>
            </a:r>
            <a:r>
              <a:rPr lang="en-US" dirty="0"/>
              <a:t> </a:t>
            </a:r>
            <a:r>
              <a:rPr lang="en-US" dirty="0" err="1"/>
              <a:t>personnalisée</a:t>
            </a:r>
            <a:endParaRPr lang="en-US" dirty="0"/>
          </a:p>
        </p:txBody>
      </p:sp>
      <p:sp>
        <p:nvSpPr>
          <p:cNvPr id="6" name="Content Placeholder 5"/>
          <p:cNvSpPr>
            <a:spLocks noGrp="1"/>
          </p:cNvSpPr>
          <p:nvPr>
            <p:ph idx="1"/>
          </p:nvPr>
        </p:nvSpPr>
        <p:spPr/>
        <p:txBody>
          <a:bodyPr/>
          <a:lstStyle/>
          <a:p>
            <a:pPr marL="460375" indent="-460375"/>
            <a:r>
              <a:rPr lang="fr-FR" dirty="0"/>
              <a:t>Répondez à des besoins variés grâce à des prix personnalisés</a:t>
            </a:r>
            <a:r>
              <a:rPr lang="en-US" dirty="0"/>
              <a:t>.</a:t>
            </a:r>
          </a:p>
          <a:p>
            <a:pPr marL="460375" indent="-460375"/>
            <a:r>
              <a:rPr lang="fr-FR" dirty="0"/>
              <a:t>Disponible pour les projets à volume élevé avec des exigences uniques</a:t>
            </a:r>
            <a:r>
              <a:rPr lang="en-US" dirty="0"/>
              <a:t>.</a:t>
            </a:r>
          </a:p>
        </p:txBody>
      </p:sp>
      <p:pic>
        <p:nvPicPr>
          <p:cNvPr id="7" name="Picture 6"/>
          <p:cNvPicPr>
            <a:picLocks noChangeAspect="1"/>
          </p:cNvPicPr>
          <p:nvPr/>
        </p:nvPicPr>
        <p:blipFill rotWithShape="1">
          <a:blip r:embed="rId3" cstate="print">
            <a:extLst>
              <a:ext uri="{28A0092B-C50C-407E-A947-70E740481C1C}">
                <a14:useLocalDpi xmlns:a14="http://schemas.microsoft.com/office/drawing/2010/main" val="0"/>
              </a:ext>
            </a:extLst>
          </a:blip>
          <a:srcRect l="19644" t="4916" r="20105" b="5053"/>
          <a:stretch/>
        </p:blipFill>
        <p:spPr>
          <a:xfrm>
            <a:off x="9875520" y="1463040"/>
            <a:ext cx="2057400" cy="3074276"/>
          </a:xfrm>
          <a:prstGeom prst="rect">
            <a:avLst/>
          </a:prstGeom>
        </p:spPr>
      </p:pic>
    </p:spTree>
    <p:extLst>
      <p:ext uri="{BB962C8B-B14F-4D97-AF65-F5344CB8AC3E}">
        <p14:creationId xmlns:p14="http://schemas.microsoft.com/office/powerpoint/2010/main" val="6800655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p:txBody>
          <a:bodyPr/>
          <a:lstStyle/>
          <a:p>
            <a:r>
              <a:rPr lang="en-US" dirty="0"/>
              <a:t>AWS Free Tier</a:t>
            </a:r>
          </a:p>
        </p:txBody>
      </p:sp>
      <p:sp>
        <p:nvSpPr>
          <p:cNvPr id="5" name="Content Placeholder 2"/>
          <p:cNvSpPr>
            <a:spLocks noGrp="1"/>
          </p:cNvSpPr>
          <p:nvPr>
            <p:ph idx="1"/>
          </p:nvPr>
        </p:nvSpPr>
        <p:spPr>
          <a:xfrm>
            <a:off x="238539" y="1440305"/>
            <a:ext cx="9318416" cy="4913308"/>
          </a:xfrm>
        </p:spPr>
        <p:txBody>
          <a:bodyPr>
            <a:normAutofit/>
          </a:bodyPr>
          <a:lstStyle/>
          <a:p>
            <a:pPr marL="0" indent="0">
              <a:buNone/>
            </a:pPr>
            <a:r>
              <a:rPr lang="en-US" dirty="0"/>
              <a:t>AWS Free Tier </a:t>
            </a:r>
            <a:r>
              <a:rPr lang="fr-FR" dirty="0"/>
              <a:t>aide les clients à se lancer dans le cloud</a:t>
            </a:r>
            <a:r>
              <a:rPr lang="en-US" dirty="0"/>
              <a:t>.</a:t>
            </a:r>
          </a:p>
          <a:p>
            <a:pPr marL="0" indent="0">
              <a:buNone/>
            </a:pPr>
            <a:endParaRPr lang="en-US" dirty="0"/>
          </a:p>
          <a:p>
            <a:pPr marL="460375" indent="-460375"/>
            <a:r>
              <a:rPr lang="en-US" dirty="0"/>
              <a:t>Limitations:</a:t>
            </a:r>
          </a:p>
          <a:p>
            <a:pPr marL="922338" lvl="1" indent="-465138"/>
            <a:r>
              <a:rPr lang="en-US" dirty="0" err="1"/>
              <a:t>Seuls</a:t>
            </a:r>
            <a:r>
              <a:rPr lang="en-US" dirty="0"/>
              <a:t> les nouveaux clients</a:t>
            </a:r>
          </a:p>
          <a:p>
            <a:pPr marL="922338" lvl="1" indent="-465138"/>
            <a:r>
              <a:rPr lang="en-US" dirty="0" err="1"/>
              <a:t>Jusqu'à</a:t>
            </a:r>
            <a:r>
              <a:rPr lang="en-US" dirty="0"/>
              <a:t> un an</a:t>
            </a:r>
          </a:p>
          <a:p>
            <a:pPr marL="922338" lvl="1" indent="-465138"/>
            <a:r>
              <a:rPr lang="fr-FR" dirty="0"/>
              <a:t>Applicable uniquement à certains services et options</a:t>
            </a:r>
          </a:p>
          <a:p>
            <a:pPr marL="922338" lvl="1" indent="-465138"/>
            <a:endParaRPr lang="fr-FR" dirty="0"/>
          </a:p>
          <a:p>
            <a:pPr marL="457200" lvl="1" indent="0">
              <a:buNone/>
            </a:pPr>
            <a:endParaRPr lang="en-US" dirty="0"/>
          </a:p>
          <a:p>
            <a:pPr marL="457200" lvl="1" indent="0">
              <a:buNone/>
            </a:pPr>
            <a:r>
              <a:rPr lang="en-US" i="1" dirty="0"/>
              <a:t>Pour plus de </a:t>
            </a:r>
            <a:r>
              <a:rPr lang="en-US" i="1" dirty="0" err="1"/>
              <a:t>détails</a:t>
            </a:r>
            <a:r>
              <a:rPr lang="en-US" i="1" dirty="0"/>
              <a:t>: www.aws.amazon.com/free</a:t>
            </a:r>
          </a:p>
          <a:p>
            <a:pPr marL="0" indent="0">
              <a:buNone/>
            </a:pPr>
            <a:endParaRPr lang="en-US" dirty="0"/>
          </a:p>
          <a:p>
            <a:pPr marL="457200" lvl="1" indent="0">
              <a:buNone/>
            </a:pPr>
            <a:endParaRPr lang="en-US" dirty="0"/>
          </a:p>
        </p:txBody>
      </p:sp>
      <p:sp>
        <p:nvSpPr>
          <p:cNvPr id="3" name="Title 1"/>
          <p:cNvSpPr txBox="1">
            <a:spLocks/>
          </p:cNvSpPr>
          <p:nvPr/>
        </p:nvSpPr>
        <p:spPr>
          <a:xfrm>
            <a:off x="238539" y="263527"/>
            <a:ext cx="11115261" cy="7794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0" i="0" kern="1200">
                <a:solidFill>
                  <a:schemeClr val="bg1"/>
                </a:solidFill>
                <a:latin typeface="Amazon Ember Light" charset="0"/>
                <a:ea typeface="Amazon Ember Light" charset="0"/>
                <a:cs typeface="Amazon Ember Light" charset="0"/>
              </a:defRPr>
            </a:lvl1pPr>
          </a:lstStyle>
          <a:p>
            <a:endParaRPr lang="en-US" dirty="0"/>
          </a:p>
        </p:txBody>
      </p:sp>
      <p:pic>
        <p:nvPicPr>
          <p:cNvPr id="7" name="Picture 6"/>
          <p:cNvPicPr>
            <a:picLocks noChangeAspect="1"/>
          </p:cNvPicPr>
          <p:nvPr/>
        </p:nvPicPr>
        <p:blipFill rotWithShape="1">
          <a:blip r:embed="rId3" cstate="print">
            <a:extLst>
              <a:ext uri="{28A0092B-C50C-407E-A947-70E740481C1C}">
                <a14:useLocalDpi xmlns:a14="http://schemas.microsoft.com/office/drawing/2010/main" val="0"/>
              </a:ext>
            </a:extLst>
          </a:blip>
          <a:srcRect l="3688" t="13964" r="4376" b="14086"/>
          <a:stretch/>
        </p:blipFill>
        <p:spPr>
          <a:xfrm>
            <a:off x="9326880" y="1463040"/>
            <a:ext cx="2652267" cy="2075688"/>
          </a:xfrm>
          <a:prstGeom prst="rect">
            <a:avLst/>
          </a:prstGeom>
        </p:spPr>
      </p:pic>
    </p:spTree>
    <p:extLst>
      <p:ext uri="{BB962C8B-B14F-4D97-AF65-F5344CB8AC3E}">
        <p14:creationId xmlns:p14="http://schemas.microsoft.com/office/powerpoint/2010/main" val="31468331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p:txBody>
          <a:bodyPr/>
          <a:lstStyle/>
          <a:p>
            <a:r>
              <a:rPr lang="en-US" dirty="0" err="1"/>
              <a:t>Aucune</a:t>
            </a:r>
            <a:r>
              <a:rPr lang="en-US" dirty="0"/>
              <a:t> Charge (</a:t>
            </a:r>
            <a:r>
              <a:rPr lang="en-US" dirty="0" err="1"/>
              <a:t>Gratuit</a:t>
            </a:r>
            <a:r>
              <a:rPr lang="en-US" dirty="0"/>
              <a:t>)</a:t>
            </a:r>
          </a:p>
        </p:txBody>
      </p:sp>
      <p:sp>
        <p:nvSpPr>
          <p:cNvPr id="11" name="Content Placeholder 2"/>
          <p:cNvSpPr>
            <a:spLocks noGrp="1"/>
          </p:cNvSpPr>
          <p:nvPr>
            <p:ph idx="1"/>
          </p:nvPr>
        </p:nvSpPr>
        <p:spPr>
          <a:xfrm>
            <a:off x="238538" y="1440304"/>
            <a:ext cx="11804305" cy="5417695"/>
          </a:xfrm>
        </p:spPr>
        <p:txBody>
          <a:bodyPr>
            <a:normAutofit/>
          </a:bodyPr>
          <a:lstStyle/>
          <a:p>
            <a:pPr marL="0" indent="0">
              <a:buNone/>
            </a:pPr>
            <a:r>
              <a:rPr lang="fr-FR" dirty="0"/>
              <a:t>Services AWS sans frais supplémentaires</a:t>
            </a:r>
            <a:r>
              <a:rPr lang="en-US" dirty="0"/>
              <a:t>:</a:t>
            </a:r>
          </a:p>
          <a:p>
            <a:pPr marL="519113" indent="-519113"/>
            <a:r>
              <a:rPr lang="en-US" dirty="0"/>
              <a:t>Amazon VPC</a:t>
            </a:r>
          </a:p>
          <a:p>
            <a:pPr marL="519113" indent="-519113"/>
            <a:r>
              <a:rPr lang="en-US" dirty="0"/>
              <a:t>AWS Identity and Access Management (IAM)</a:t>
            </a:r>
          </a:p>
          <a:p>
            <a:pPr marL="519113" indent="-519113">
              <a:spcAft>
                <a:spcPts val="600"/>
              </a:spcAft>
            </a:pPr>
            <a:r>
              <a:rPr lang="en-US" dirty="0"/>
              <a:t>Consolidated Billing</a:t>
            </a:r>
          </a:p>
          <a:p>
            <a:pPr marL="519113" indent="-519113"/>
            <a:r>
              <a:rPr lang="en-US" dirty="0"/>
              <a:t>AWS Elastic Beanstalk**</a:t>
            </a:r>
          </a:p>
          <a:p>
            <a:pPr marL="519113" indent="-519113"/>
            <a:r>
              <a:rPr lang="en-US" dirty="0"/>
              <a:t>AWS </a:t>
            </a:r>
            <a:r>
              <a:rPr lang="en-US" dirty="0" err="1"/>
              <a:t>CloudFormation</a:t>
            </a:r>
            <a:r>
              <a:rPr lang="en-US" dirty="0"/>
              <a:t>**</a:t>
            </a:r>
          </a:p>
          <a:p>
            <a:pPr marL="519113" indent="-519113"/>
            <a:r>
              <a:rPr lang="en-US" dirty="0"/>
              <a:t>Automatic Scaling**</a:t>
            </a:r>
          </a:p>
          <a:p>
            <a:pPr marL="519113" indent="-519113"/>
            <a:r>
              <a:rPr lang="en-US" dirty="0"/>
              <a:t>AWS </a:t>
            </a:r>
            <a:r>
              <a:rPr lang="en-US" dirty="0" err="1"/>
              <a:t>OpsWorks</a:t>
            </a:r>
            <a:r>
              <a:rPr lang="en-US" dirty="0"/>
              <a:t>**</a:t>
            </a:r>
          </a:p>
          <a:p>
            <a:pPr marL="0" indent="0">
              <a:buNone/>
            </a:pPr>
            <a:r>
              <a:rPr lang="en-US" sz="2400" dirty="0"/>
              <a:t>**</a:t>
            </a:r>
            <a:r>
              <a:rPr lang="en-US" sz="2400" b="1" dirty="0"/>
              <a:t>Note</a:t>
            </a:r>
            <a:r>
              <a:rPr lang="en-US" sz="2400" dirty="0"/>
              <a:t>: </a:t>
            </a:r>
            <a:r>
              <a:rPr lang="fr-FR" sz="2400" dirty="0"/>
              <a:t>Il peut y avoir des frais associés à d'autres services AWS utilisés en conjonction avec ces services</a:t>
            </a:r>
            <a:r>
              <a:rPr lang="en-US" sz="2400" dirty="0"/>
              <a:t>. </a:t>
            </a:r>
          </a:p>
        </p:txBody>
      </p:sp>
      <p:sp>
        <p:nvSpPr>
          <p:cNvPr id="3" name="Title 1"/>
          <p:cNvSpPr txBox="1">
            <a:spLocks/>
          </p:cNvSpPr>
          <p:nvPr/>
        </p:nvSpPr>
        <p:spPr>
          <a:xfrm>
            <a:off x="238539" y="263527"/>
            <a:ext cx="11115261" cy="7794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0" i="0" kern="1200">
                <a:solidFill>
                  <a:schemeClr val="bg1"/>
                </a:solidFill>
                <a:latin typeface="Amazon Ember Light" charset="0"/>
                <a:ea typeface="Amazon Ember Light" charset="0"/>
                <a:cs typeface="Amazon Ember Light" charset="0"/>
              </a:defRPr>
            </a:lvl1pPr>
          </a:lstStyle>
          <a:p>
            <a:endParaRPr lang="en-US" dirty="0"/>
          </a:p>
        </p:txBody>
      </p:sp>
      <p:grpSp>
        <p:nvGrpSpPr>
          <p:cNvPr id="2" name="Group 1"/>
          <p:cNvGrpSpPr/>
          <p:nvPr/>
        </p:nvGrpSpPr>
        <p:grpSpPr>
          <a:xfrm>
            <a:off x="9520665" y="1297024"/>
            <a:ext cx="2671335" cy="2844518"/>
            <a:chOff x="9520665" y="1297024"/>
            <a:chExt cx="2671335" cy="2844518"/>
          </a:xfrm>
        </p:grpSpPr>
        <p:pic>
          <p:nvPicPr>
            <p:cNvPr id="6" name="Picture 5"/>
            <p:cNvPicPr>
              <a:picLocks noChangeAspect="1"/>
            </p:cNvPicPr>
            <p:nvPr/>
          </p:nvPicPr>
          <p:blipFill rotWithShape="1">
            <a:blip r:embed="rId3" cstate="print">
              <a:extLst>
                <a:ext uri="{28A0092B-C50C-407E-A947-70E740481C1C}">
                  <a14:useLocalDpi xmlns:a14="http://schemas.microsoft.com/office/drawing/2010/main" val="0"/>
                </a:ext>
              </a:extLst>
            </a:blip>
            <a:srcRect l="13224" r="20110"/>
            <a:stretch/>
          </p:blipFill>
          <p:spPr>
            <a:xfrm>
              <a:off x="9520665" y="1297024"/>
              <a:ext cx="1590049" cy="2385074"/>
            </a:xfrm>
            <a:prstGeom prst="rect">
              <a:avLst/>
            </a:prstGeom>
          </p:spPr>
        </p:pic>
        <p:pic>
          <p:nvPicPr>
            <p:cNvPr id="7" name="Picture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115781" y="2065323"/>
              <a:ext cx="2076219" cy="2076219"/>
            </a:xfrm>
            <a:prstGeom prst="rect">
              <a:avLst/>
            </a:prstGeom>
          </p:spPr>
        </p:pic>
      </p:grpSp>
    </p:spTree>
    <p:extLst>
      <p:ext uri="{BB962C8B-B14F-4D97-AF65-F5344CB8AC3E}">
        <p14:creationId xmlns:p14="http://schemas.microsoft.com/office/powerpoint/2010/main" val="343515290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p:txBody>
          <a:bodyPr/>
          <a:lstStyle/>
          <a:p>
            <a:r>
              <a:rPr lang="en-US" dirty="0"/>
              <a:t>Resumé</a:t>
            </a:r>
          </a:p>
        </p:txBody>
      </p:sp>
      <p:sp>
        <p:nvSpPr>
          <p:cNvPr id="6" name="Content Placeholder 5"/>
          <p:cNvSpPr>
            <a:spLocks noGrp="1"/>
          </p:cNvSpPr>
          <p:nvPr>
            <p:ph idx="1"/>
          </p:nvPr>
        </p:nvSpPr>
        <p:spPr>
          <a:xfrm>
            <a:off x="238538" y="1440304"/>
            <a:ext cx="10124662" cy="5107979"/>
          </a:xfrm>
        </p:spPr>
        <p:txBody>
          <a:bodyPr>
            <a:normAutofit/>
          </a:bodyPr>
          <a:lstStyle/>
          <a:p>
            <a:pPr marL="0" indent="0">
              <a:buNone/>
            </a:pPr>
            <a:r>
              <a:rPr lang="fr-FR" dirty="0"/>
              <a:t>Il n'y a pas de frais pour</a:t>
            </a:r>
            <a:r>
              <a:rPr lang="en-US" dirty="0"/>
              <a:t>:</a:t>
            </a:r>
          </a:p>
          <a:p>
            <a:pPr marL="922338" lvl="1" indent="-465138"/>
            <a:r>
              <a:rPr lang="en-US" dirty="0" err="1"/>
              <a:t>Transfert</a:t>
            </a:r>
            <a:r>
              <a:rPr lang="en-US" dirty="0"/>
              <a:t> de </a:t>
            </a:r>
            <a:r>
              <a:rPr lang="en-US" dirty="0" err="1"/>
              <a:t>données</a:t>
            </a:r>
            <a:r>
              <a:rPr lang="en-US" dirty="0"/>
              <a:t> </a:t>
            </a:r>
            <a:r>
              <a:rPr lang="en-US" dirty="0" err="1"/>
              <a:t>entrantes</a:t>
            </a:r>
            <a:endParaRPr lang="en-US" dirty="0"/>
          </a:p>
          <a:p>
            <a:pPr marL="922338" lvl="1" indent="-465138"/>
            <a:r>
              <a:rPr lang="fr-FR" dirty="0"/>
              <a:t>Transfert de données entre services au sein d'une même région</a:t>
            </a:r>
            <a:endParaRPr lang="en-US" dirty="0"/>
          </a:p>
          <a:p>
            <a:pPr marL="519113" indent="-519113"/>
            <a:r>
              <a:rPr lang="fr-FR" dirty="0"/>
              <a:t>Payez pour ce que vous utilisez</a:t>
            </a:r>
            <a:r>
              <a:rPr lang="en-US" dirty="0"/>
              <a:t>.</a:t>
            </a:r>
          </a:p>
          <a:p>
            <a:pPr marL="519113" indent="-519113"/>
            <a:r>
              <a:rPr lang="fr-FR" dirty="0"/>
              <a:t>Démarrer et arrêter à tout moment</a:t>
            </a:r>
            <a:r>
              <a:rPr lang="en-US" dirty="0"/>
              <a:t>.</a:t>
            </a:r>
          </a:p>
          <a:p>
            <a:pPr marL="519113" indent="-519113"/>
            <a:r>
              <a:rPr lang="fr-FR" dirty="0"/>
              <a:t>Aucun contrat à long terme requis</a:t>
            </a:r>
            <a:r>
              <a:rPr lang="en-US" dirty="0"/>
              <a:t>.</a:t>
            </a:r>
          </a:p>
          <a:p>
            <a:pPr marL="519113" indent="-519113"/>
            <a:r>
              <a:rPr lang="fr-FR" dirty="0"/>
              <a:t>Certains services sont gratuits, mais les services AWS utilisés conjointement avec ces services ne sont pas</a:t>
            </a:r>
            <a:r>
              <a:rPr lang="en-US" dirty="0"/>
              <a:t>.</a:t>
            </a:r>
          </a:p>
          <a:p>
            <a:pPr marL="465138" indent="-465138"/>
            <a:endParaRPr lang="en-US" dirty="0"/>
          </a:p>
          <a:p>
            <a:pPr marL="457200" lvl="1" indent="0">
              <a:buNone/>
            </a:pPr>
            <a:endParaRPr lang="en-US" dirty="0"/>
          </a:p>
        </p:txBody>
      </p:sp>
      <p:sp>
        <p:nvSpPr>
          <p:cNvPr id="3" name="Title 1"/>
          <p:cNvSpPr txBox="1">
            <a:spLocks/>
          </p:cNvSpPr>
          <p:nvPr/>
        </p:nvSpPr>
        <p:spPr>
          <a:xfrm>
            <a:off x="238539" y="263527"/>
            <a:ext cx="11115261" cy="7794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0" i="0" kern="1200">
                <a:solidFill>
                  <a:schemeClr val="bg1"/>
                </a:solidFill>
                <a:latin typeface="Amazon Ember Light" charset="0"/>
                <a:ea typeface="Amazon Ember Light" charset="0"/>
                <a:cs typeface="Amazon Ember Light" charset="0"/>
              </a:defRPr>
            </a:lvl1pPr>
          </a:lstStyle>
          <a:p>
            <a:endParaRPr lang="en-US" dirty="0"/>
          </a:p>
        </p:txBody>
      </p:sp>
    </p:spTree>
    <p:extLst>
      <p:ext uri="{BB962C8B-B14F-4D97-AF65-F5344CB8AC3E}">
        <p14:creationId xmlns:p14="http://schemas.microsoft.com/office/powerpoint/2010/main" val="24374357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6759" y="2932909"/>
            <a:ext cx="11095836" cy="779463"/>
          </a:xfrm>
        </p:spPr>
        <p:txBody>
          <a:bodyPr>
            <a:noAutofit/>
          </a:bodyPr>
          <a:lstStyle/>
          <a:p>
            <a:r>
              <a:rPr lang="en-US" dirty="0"/>
              <a:t>Part 2: Total Cost of Ownership (TCO)</a:t>
            </a:r>
            <a:endParaRPr lang="en-US" sz="6000" dirty="0"/>
          </a:p>
        </p:txBody>
      </p:sp>
    </p:spTree>
    <p:custDataLst>
      <p:tags r:id="rId1"/>
    </p:custDataLst>
    <p:extLst>
      <p:ext uri="{BB962C8B-B14F-4D97-AF65-F5344CB8AC3E}">
        <p14:creationId xmlns:p14="http://schemas.microsoft.com/office/powerpoint/2010/main" val="20474600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8539" y="158621"/>
            <a:ext cx="11115261" cy="989044"/>
          </a:xfrm>
        </p:spPr>
        <p:txBody>
          <a:bodyPr>
            <a:noAutofit/>
          </a:bodyPr>
          <a:lstStyle/>
          <a:p>
            <a:r>
              <a:rPr lang="en-US" dirty="0"/>
              <a:t>On-Premises versus Cloud</a:t>
            </a:r>
          </a:p>
        </p:txBody>
      </p:sp>
      <p:sp>
        <p:nvSpPr>
          <p:cNvPr id="12" name="Rectangle 11">
            <a:extLst>
              <a:ext uri="{FF2B5EF4-FFF2-40B4-BE49-F238E27FC236}">
                <a16:creationId xmlns:a16="http://schemas.microsoft.com/office/drawing/2014/main" id="{CCEDD93D-2690-764A-8D49-12A4D1D2ABD9}"/>
              </a:ext>
            </a:extLst>
          </p:cNvPr>
          <p:cNvSpPr/>
          <p:nvPr/>
        </p:nvSpPr>
        <p:spPr>
          <a:xfrm>
            <a:off x="785365" y="1750660"/>
            <a:ext cx="4751842" cy="4557655"/>
          </a:xfrm>
          <a:prstGeom prst="rect">
            <a:avLst/>
          </a:prstGeom>
          <a:noFill/>
          <a:ln w="508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FAD61B49-F7BF-D847-B74D-4484717A8FC4}"/>
              </a:ext>
            </a:extLst>
          </p:cNvPr>
          <p:cNvSpPr/>
          <p:nvPr/>
        </p:nvSpPr>
        <p:spPr>
          <a:xfrm>
            <a:off x="6737661" y="1750660"/>
            <a:ext cx="4751842" cy="4557655"/>
          </a:xfrm>
          <a:prstGeom prst="rect">
            <a:avLst/>
          </a:prstGeom>
          <a:noFill/>
          <a:ln w="508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extBox 14">
            <a:extLst>
              <a:ext uri="{FF2B5EF4-FFF2-40B4-BE49-F238E27FC236}">
                <a16:creationId xmlns:a16="http://schemas.microsoft.com/office/drawing/2014/main" id="{A75127B0-1CD9-D246-B93E-0AD34E5C535A}"/>
              </a:ext>
            </a:extLst>
          </p:cNvPr>
          <p:cNvSpPr txBox="1"/>
          <p:nvPr/>
        </p:nvSpPr>
        <p:spPr>
          <a:xfrm>
            <a:off x="913715" y="1489050"/>
            <a:ext cx="4495141" cy="523220"/>
          </a:xfrm>
          <a:prstGeom prst="rect">
            <a:avLst/>
          </a:prstGeom>
          <a:solidFill>
            <a:schemeClr val="bg1"/>
          </a:solidFill>
        </p:spPr>
        <p:txBody>
          <a:bodyPr wrap="none" rtlCol="0">
            <a:spAutoFit/>
          </a:bodyPr>
          <a:lstStyle/>
          <a:p>
            <a:r>
              <a:rPr lang="en-US" sz="2800" b="1" dirty="0">
                <a:latin typeface="Amazon Ember" panose="020B0603020204020204" pitchFamily="34" charset="0"/>
                <a:ea typeface="Amazon Ember" panose="020B0603020204020204" pitchFamily="34" charset="0"/>
                <a:cs typeface="Amazon Ember" panose="020B0603020204020204" pitchFamily="34" charset="0"/>
              </a:rPr>
              <a:t>Traditional Infrastructure</a:t>
            </a:r>
          </a:p>
        </p:txBody>
      </p:sp>
      <p:sp>
        <p:nvSpPr>
          <p:cNvPr id="16" name="TextBox 15">
            <a:extLst>
              <a:ext uri="{FF2B5EF4-FFF2-40B4-BE49-F238E27FC236}">
                <a16:creationId xmlns:a16="http://schemas.microsoft.com/office/drawing/2014/main" id="{893C5E06-D7E5-504F-99D5-F3BA4798ACBF}"/>
              </a:ext>
            </a:extLst>
          </p:cNvPr>
          <p:cNvSpPr txBox="1"/>
          <p:nvPr/>
        </p:nvSpPr>
        <p:spPr>
          <a:xfrm>
            <a:off x="8085095" y="1494917"/>
            <a:ext cx="2056973" cy="523220"/>
          </a:xfrm>
          <a:prstGeom prst="rect">
            <a:avLst/>
          </a:prstGeom>
          <a:solidFill>
            <a:schemeClr val="bg1"/>
          </a:solidFill>
        </p:spPr>
        <p:txBody>
          <a:bodyPr wrap="none" rtlCol="0">
            <a:spAutoFit/>
          </a:bodyPr>
          <a:lstStyle/>
          <a:p>
            <a:r>
              <a:rPr lang="en-US" sz="2800" b="1" dirty="0">
                <a:latin typeface="Amazon Ember" panose="020B0603020204020204" pitchFamily="34" charset="0"/>
                <a:ea typeface="Amazon Ember" panose="020B0603020204020204" pitchFamily="34" charset="0"/>
                <a:cs typeface="Amazon Ember" panose="020B0603020204020204" pitchFamily="34" charset="0"/>
              </a:rPr>
              <a:t>AWS Cloud</a:t>
            </a:r>
          </a:p>
        </p:txBody>
      </p:sp>
      <p:sp>
        <p:nvSpPr>
          <p:cNvPr id="18" name="TextBox 17">
            <a:extLst>
              <a:ext uri="{FF2B5EF4-FFF2-40B4-BE49-F238E27FC236}">
                <a16:creationId xmlns:a16="http://schemas.microsoft.com/office/drawing/2014/main" id="{8D34638F-3176-FC42-8EB4-360DFB9DEDDC}"/>
              </a:ext>
            </a:extLst>
          </p:cNvPr>
          <p:cNvSpPr txBox="1"/>
          <p:nvPr/>
        </p:nvSpPr>
        <p:spPr>
          <a:xfrm>
            <a:off x="1481461" y="3520204"/>
            <a:ext cx="1242648" cy="338554"/>
          </a:xfrm>
          <a:prstGeom prst="rect">
            <a:avLst/>
          </a:prstGeom>
          <a:noFill/>
        </p:spPr>
        <p:txBody>
          <a:bodyPr wrap="none" rtlCol="0">
            <a:spAutoFit/>
          </a:bodyPr>
          <a:lstStyle/>
          <a:p>
            <a:pPr algn="ctr"/>
            <a:r>
              <a:rPr lang="en-US" sz="1600" b="1" dirty="0">
                <a:latin typeface="Amazon Ember" panose="020B0603020204020204" pitchFamily="34" charset="0"/>
                <a:ea typeface="Amazon Ember" panose="020B0603020204020204" pitchFamily="34" charset="0"/>
                <a:cs typeface="Amazon Ember" panose="020B0603020204020204" pitchFamily="34" charset="0"/>
              </a:rPr>
              <a:t>Equipment</a:t>
            </a:r>
          </a:p>
        </p:txBody>
      </p:sp>
      <p:sp>
        <p:nvSpPr>
          <p:cNvPr id="19" name="TextBox 18">
            <a:extLst>
              <a:ext uri="{FF2B5EF4-FFF2-40B4-BE49-F238E27FC236}">
                <a16:creationId xmlns:a16="http://schemas.microsoft.com/office/drawing/2014/main" id="{D10977B5-C41A-B840-B207-946D42684AC0}"/>
              </a:ext>
            </a:extLst>
          </p:cNvPr>
          <p:cNvSpPr txBox="1"/>
          <p:nvPr/>
        </p:nvSpPr>
        <p:spPr>
          <a:xfrm>
            <a:off x="3360275" y="3469405"/>
            <a:ext cx="1877101" cy="584775"/>
          </a:xfrm>
          <a:prstGeom prst="rect">
            <a:avLst/>
          </a:prstGeom>
          <a:noFill/>
        </p:spPr>
        <p:txBody>
          <a:bodyPr wrap="square" rtlCol="0">
            <a:spAutoFit/>
          </a:bodyPr>
          <a:lstStyle/>
          <a:p>
            <a:pPr algn="ctr"/>
            <a:r>
              <a:rPr lang="en-US" sz="1600" b="1" dirty="0">
                <a:latin typeface="Amazon Ember" panose="020B0603020204020204" pitchFamily="34" charset="0"/>
                <a:ea typeface="Amazon Ember" panose="020B0603020204020204" pitchFamily="34" charset="0"/>
                <a:cs typeface="Amazon Ember" panose="020B0603020204020204" pitchFamily="34" charset="0"/>
              </a:rPr>
              <a:t>Resources and Administration</a:t>
            </a:r>
          </a:p>
        </p:txBody>
      </p:sp>
      <p:sp>
        <p:nvSpPr>
          <p:cNvPr id="20" name="TextBox 19">
            <a:extLst>
              <a:ext uri="{FF2B5EF4-FFF2-40B4-BE49-F238E27FC236}">
                <a16:creationId xmlns:a16="http://schemas.microsoft.com/office/drawing/2014/main" id="{2207D24E-311B-6245-9FFE-A44A0806D1CE}"/>
              </a:ext>
            </a:extLst>
          </p:cNvPr>
          <p:cNvSpPr txBox="1"/>
          <p:nvPr/>
        </p:nvSpPr>
        <p:spPr>
          <a:xfrm>
            <a:off x="3996624" y="5622925"/>
            <a:ext cx="604402" cy="338554"/>
          </a:xfrm>
          <a:prstGeom prst="rect">
            <a:avLst/>
          </a:prstGeom>
          <a:noFill/>
        </p:spPr>
        <p:txBody>
          <a:bodyPr wrap="square" rtlCol="0">
            <a:spAutoFit/>
          </a:bodyPr>
          <a:lstStyle/>
          <a:p>
            <a:r>
              <a:rPr lang="en-US" sz="1600" b="1" dirty="0">
                <a:latin typeface="Amazon Ember" panose="020B0603020204020204" pitchFamily="34" charset="0"/>
                <a:ea typeface="Amazon Ember" panose="020B0603020204020204" pitchFamily="34" charset="0"/>
                <a:cs typeface="Amazon Ember" panose="020B0603020204020204" pitchFamily="34" charset="0"/>
              </a:rPr>
              <a:t>Cost</a:t>
            </a:r>
          </a:p>
        </p:txBody>
      </p:sp>
      <p:sp>
        <p:nvSpPr>
          <p:cNvPr id="21" name="TextBox 20">
            <a:extLst>
              <a:ext uri="{FF2B5EF4-FFF2-40B4-BE49-F238E27FC236}">
                <a16:creationId xmlns:a16="http://schemas.microsoft.com/office/drawing/2014/main" id="{4FE1111C-F490-DC4D-B3AC-93ED839A4196}"/>
              </a:ext>
            </a:extLst>
          </p:cNvPr>
          <p:cNvSpPr txBox="1"/>
          <p:nvPr/>
        </p:nvSpPr>
        <p:spPr>
          <a:xfrm>
            <a:off x="1514670" y="5622925"/>
            <a:ext cx="1176230" cy="338554"/>
          </a:xfrm>
          <a:prstGeom prst="rect">
            <a:avLst/>
          </a:prstGeom>
          <a:noFill/>
        </p:spPr>
        <p:txBody>
          <a:bodyPr wrap="square" rtlCol="0">
            <a:spAutoFit/>
          </a:bodyPr>
          <a:lstStyle/>
          <a:p>
            <a:r>
              <a:rPr lang="en-US" sz="1600" b="1" dirty="0">
                <a:latin typeface="Amazon Ember" panose="020B0603020204020204" pitchFamily="34" charset="0"/>
                <a:ea typeface="Amazon Ember" panose="020B0603020204020204" pitchFamily="34" charset="0"/>
                <a:cs typeface="Amazon Ember" panose="020B0603020204020204" pitchFamily="34" charset="0"/>
              </a:rPr>
              <a:t>Contracts</a:t>
            </a:r>
          </a:p>
        </p:txBody>
      </p:sp>
      <p:pic>
        <p:nvPicPr>
          <p:cNvPr id="22" name="Picture 21">
            <a:extLst>
              <a:ext uri="{FF2B5EF4-FFF2-40B4-BE49-F238E27FC236}">
                <a16:creationId xmlns:a16="http://schemas.microsoft.com/office/drawing/2014/main" id="{29A0A9DF-7B33-7246-BF7A-A48402F59CAE}"/>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9981" t="9240" r="9067" b="9808"/>
          <a:stretch/>
        </p:blipFill>
        <p:spPr>
          <a:xfrm>
            <a:off x="7395464" y="2155416"/>
            <a:ext cx="1136520" cy="1136519"/>
          </a:xfrm>
          <a:prstGeom prst="rect">
            <a:avLst/>
          </a:prstGeom>
        </p:spPr>
      </p:pic>
      <p:pic>
        <p:nvPicPr>
          <p:cNvPr id="23" name="Picture 22">
            <a:extLst>
              <a:ext uri="{FF2B5EF4-FFF2-40B4-BE49-F238E27FC236}">
                <a16:creationId xmlns:a16="http://schemas.microsoft.com/office/drawing/2014/main" id="{D4458424-786F-FB41-9536-8852858091F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472774" y="2242140"/>
            <a:ext cx="1260022" cy="1260022"/>
          </a:xfrm>
          <a:prstGeom prst="rect">
            <a:avLst/>
          </a:prstGeom>
        </p:spPr>
      </p:pic>
      <p:pic>
        <p:nvPicPr>
          <p:cNvPr id="24" name="Picture 23">
            <a:extLst>
              <a:ext uri="{FF2B5EF4-FFF2-40B4-BE49-F238E27FC236}">
                <a16:creationId xmlns:a16="http://schemas.microsoft.com/office/drawing/2014/main" id="{BC94A01A-EF14-8B4D-8A09-47606E7218E8}"/>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352590" y="4366790"/>
            <a:ext cx="1222269" cy="1222269"/>
          </a:xfrm>
          <a:prstGeom prst="rect">
            <a:avLst/>
          </a:prstGeom>
        </p:spPr>
      </p:pic>
      <p:pic>
        <p:nvPicPr>
          <p:cNvPr id="25" name="Picture 24">
            <a:extLst>
              <a:ext uri="{FF2B5EF4-FFF2-40B4-BE49-F238E27FC236}">
                <a16:creationId xmlns:a16="http://schemas.microsoft.com/office/drawing/2014/main" id="{1DA81006-189B-3448-AD0C-AE3BC23219D5}"/>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l="3997" t="9662" r="4294" b="15667"/>
          <a:stretch/>
        </p:blipFill>
        <p:spPr>
          <a:xfrm>
            <a:off x="3548237" y="4392620"/>
            <a:ext cx="1501176" cy="1222269"/>
          </a:xfrm>
          <a:prstGeom prst="rect">
            <a:avLst/>
          </a:prstGeom>
        </p:spPr>
      </p:pic>
      <p:pic>
        <p:nvPicPr>
          <p:cNvPr id="26" name="Picture 25">
            <a:extLst>
              <a:ext uri="{FF2B5EF4-FFF2-40B4-BE49-F238E27FC236}">
                <a16:creationId xmlns:a16="http://schemas.microsoft.com/office/drawing/2014/main" id="{3D680833-8B82-3E45-BD3F-1640801E2DAE}"/>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701934" y="2191341"/>
            <a:ext cx="1193783" cy="1153991"/>
          </a:xfrm>
          <a:prstGeom prst="rect">
            <a:avLst/>
          </a:prstGeom>
        </p:spPr>
      </p:pic>
      <p:pic>
        <p:nvPicPr>
          <p:cNvPr id="27" name="Picture 26">
            <a:extLst>
              <a:ext uri="{FF2B5EF4-FFF2-40B4-BE49-F238E27FC236}">
                <a16:creationId xmlns:a16="http://schemas.microsoft.com/office/drawing/2014/main" id="{068ACEFD-D822-A64A-86A5-B328BB34BD05}"/>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229773" y="1537279"/>
            <a:ext cx="603504" cy="393954"/>
          </a:xfrm>
          <a:prstGeom prst="rect">
            <a:avLst/>
          </a:prstGeom>
        </p:spPr>
      </p:pic>
      <p:sp>
        <p:nvSpPr>
          <p:cNvPr id="30" name="TextBox 29">
            <a:extLst>
              <a:ext uri="{FF2B5EF4-FFF2-40B4-BE49-F238E27FC236}">
                <a16:creationId xmlns:a16="http://schemas.microsoft.com/office/drawing/2014/main" id="{CD734C30-1BC2-864B-A542-3D758113AF98}"/>
              </a:ext>
            </a:extLst>
          </p:cNvPr>
          <p:cNvSpPr txBox="1"/>
          <p:nvPr/>
        </p:nvSpPr>
        <p:spPr>
          <a:xfrm>
            <a:off x="7476470" y="5477317"/>
            <a:ext cx="974509" cy="830997"/>
          </a:xfrm>
          <a:prstGeom prst="rect">
            <a:avLst/>
          </a:prstGeom>
          <a:noFill/>
        </p:spPr>
        <p:txBody>
          <a:bodyPr wrap="square" rtlCol="0">
            <a:spAutoFit/>
          </a:bodyPr>
          <a:lstStyle/>
          <a:p>
            <a:pPr algn="ctr"/>
            <a:r>
              <a:rPr lang="en-US" sz="1600" b="1" dirty="0">
                <a:latin typeface="Amazon Ember" panose="020B0603020204020204" pitchFamily="34" charset="0"/>
                <a:ea typeface="Amazon Ember" panose="020B0603020204020204" pitchFamily="34" charset="0"/>
                <a:cs typeface="Amazon Ember" panose="020B0603020204020204" pitchFamily="34" charset="0"/>
              </a:rPr>
              <a:t>Scale Up and  Down</a:t>
            </a:r>
          </a:p>
        </p:txBody>
      </p:sp>
      <p:sp>
        <p:nvSpPr>
          <p:cNvPr id="31" name="TextBox 30">
            <a:extLst>
              <a:ext uri="{FF2B5EF4-FFF2-40B4-BE49-F238E27FC236}">
                <a16:creationId xmlns:a16="http://schemas.microsoft.com/office/drawing/2014/main" id="{F34762D4-C304-0A4D-9204-467D7927FAC1}"/>
              </a:ext>
            </a:extLst>
          </p:cNvPr>
          <p:cNvSpPr txBox="1"/>
          <p:nvPr/>
        </p:nvSpPr>
        <p:spPr>
          <a:xfrm>
            <a:off x="7024318" y="3361387"/>
            <a:ext cx="1878813" cy="830997"/>
          </a:xfrm>
          <a:prstGeom prst="rect">
            <a:avLst/>
          </a:prstGeom>
          <a:noFill/>
        </p:spPr>
        <p:txBody>
          <a:bodyPr wrap="square" rtlCol="0">
            <a:spAutoFit/>
          </a:bodyPr>
          <a:lstStyle/>
          <a:p>
            <a:pPr algn="ctr"/>
            <a:r>
              <a:rPr lang="en-US" sz="1600" b="1" dirty="0">
                <a:latin typeface="Amazon Ember" panose="020B0603020204020204" pitchFamily="34" charset="0"/>
                <a:ea typeface="Amazon Ember" panose="020B0603020204020204" pitchFamily="34" charset="0"/>
                <a:cs typeface="Amazon Ember" panose="020B0603020204020204" pitchFamily="34" charset="0"/>
              </a:rPr>
              <a:t>No Up Front Expense -- Pay for what you use</a:t>
            </a:r>
          </a:p>
        </p:txBody>
      </p:sp>
      <p:sp>
        <p:nvSpPr>
          <p:cNvPr id="32" name="TextBox 31">
            <a:extLst>
              <a:ext uri="{FF2B5EF4-FFF2-40B4-BE49-F238E27FC236}">
                <a16:creationId xmlns:a16="http://schemas.microsoft.com/office/drawing/2014/main" id="{B39FBA3C-4BEE-8948-9DDA-C8249FF83FCA}"/>
              </a:ext>
            </a:extLst>
          </p:cNvPr>
          <p:cNvSpPr txBox="1"/>
          <p:nvPr/>
        </p:nvSpPr>
        <p:spPr>
          <a:xfrm>
            <a:off x="9262922" y="3361387"/>
            <a:ext cx="1878813" cy="584775"/>
          </a:xfrm>
          <a:prstGeom prst="rect">
            <a:avLst/>
          </a:prstGeom>
          <a:noFill/>
        </p:spPr>
        <p:txBody>
          <a:bodyPr wrap="square" rtlCol="0">
            <a:spAutoFit/>
          </a:bodyPr>
          <a:lstStyle/>
          <a:p>
            <a:pPr algn="ctr"/>
            <a:r>
              <a:rPr lang="en-US" sz="1600" b="1" dirty="0">
                <a:latin typeface="Amazon Ember" panose="020B0603020204020204" pitchFamily="34" charset="0"/>
                <a:ea typeface="Amazon Ember" panose="020B0603020204020204" pitchFamily="34" charset="0"/>
                <a:cs typeface="Amazon Ember" panose="020B0603020204020204" pitchFamily="34" charset="0"/>
              </a:rPr>
              <a:t>Improve Time to Market &amp; Agility</a:t>
            </a:r>
          </a:p>
        </p:txBody>
      </p:sp>
      <p:sp>
        <p:nvSpPr>
          <p:cNvPr id="33" name="TextBox 32">
            <a:extLst>
              <a:ext uri="{FF2B5EF4-FFF2-40B4-BE49-F238E27FC236}">
                <a16:creationId xmlns:a16="http://schemas.microsoft.com/office/drawing/2014/main" id="{188C2285-9B43-584B-B7DC-31F47B68811A}"/>
              </a:ext>
            </a:extLst>
          </p:cNvPr>
          <p:cNvSpPr txBox="1"/>
          <p:nvPr/>
        </p:nvSpPr>
        <p:spPr>
          <a:xfrm>
            <a:off x="9262922" y="5477317"/>
            <a:ext cx="1878813" cy="584775"/>
          </a:xfrm>
          <a:prstGeom prst="rect">
            <a:avLst/>
          </a:prstGeom>
          <a:noFill/>
        </p:spPr>
        <p:txBody>
          <a:bodyPr wrap="square" rtlCol="0">
            <a:spAutoFit/>
          </a:bodyPr>
          <a:lstStyle/>
          <a:p>
            <a:pPr algn="ctr"/>
            <a:r>
              <a:rPr lang="en-US" sz="1600" b="1" dirty="0">
                <a:latin typeface="Amazon Ember" panose="020B0603020204020204" pitchFamily="34" charset="0"/>
                <a:ea typeface="Amazon Ember" panose="020B0603020204020204" pitchFamily="34" charset="0"/>
                <a:cs typeface="Amazon Ember" panose="020B0603020204020204" pitchFamily="34" charset="0"/>
              </a:rPr>
              <a:t>Self-service Infrastructure</a:t>
            </a:r>
          </a:p>
        </p:txBody>
      </p:sp>
      <p:pic>
        <p:nvPicPr>
          <p:cNvPr id="34" name="Picture 33">
            <a:extLst>
              <a:ext uri="{FF2B5EF4-FFF2-40B4-BE49-F238E27FC236}">
                <a16:creationId xmlns:a16="http://schemas.microsoft.com/office/drawing/2014/main" id="{89660597-A9F5-154A-848B-E1F1A4354C36}"/>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9753932" y="4392619"/>
            <a:ext cx="896793" cy="896793"/>
          </a:xfrm>
          <a:prstGeom prst="rect">
            <a:avLst/>
          </a:prstGeom>
        </p:spPr>
      </p:pic>
      <p:pic>
        <p:nvPicPr>
          <p:cNvPr id="36" name="Picture 35">
            <a:extLst>
              <a:ext uri="{FF2B5EF4-FFF2-40B4-BE49-F238E27FC236}">
                <a16:creationId xmlns:a16="http://schemas.microsoft.com/office/drawing/2014/main" id="{8571BE65-BD43-834D-BF2F-DC1C24548017}"/>
              </a:ext>
            </a:extLst>
          </p:cNvPr>
          <p:cNvPicPr>
            <a:picLocks noChangeAspect="1"/>
          </p:cNvPicPr>
          <p:nvPr/>
        </p:nvPicPr>
        <p:blipFill>
          <a:blip r:embed="rId11"/>
          <a:stretch>
            <a:fillRect/>
          </a:stretch>
        </p:blipFill>
        <p:spPr>
          <a:xfrm>
            <a:off x="9776878" y="2370181"/>
            <a:ext cx="850900" cy="812800"/>
          </a:xfrm>
          <a:prstGeom prst="rect">
            <a:avLst/>
          </a:prstGeom>
        </p:spPr>
      </p:pic>
      <p:pic>
        <p:nvPicPr>
          <p:cNvPr id="28" name="Picture 27">
            <a:extLst>
              <a:ext uri="{FF2B5EF4-FFF2-40B4-BE49-F238E27FC236}">
                <a16:creationId xmlns:a16="http://schemas.microsoft.com/office/drawing/2014/main" id="{6B6CEE44-71DF-FA46-9D78-5C96E54BBB9D}"/>
              </a:ext>
            </a:extLst>
          </p:cNvPr>
          <p:cNvPicPr>
            <a:picLocks noChangeAspect="1"/>
          </p:cNvPicPr>
          <p:nvPr/>
        </p:nvPicPr>
        <p:blipFill rotWithShape="1">
          <a:blip r:embed="rId12" cstate="print">
            <a:extLst>
              <a:ext uri="{28A0092B-C50C-407E-A947-70E740481C1C}">
                <a14:useLocalDpi xmlns:a14="http://schemas.microsoft.com/office/drawing/2010/main" val="0"/>
              </a:ext>
            </a:extLst>
          </a:blip>
          <a:srcRect l="15244" t="4150" r="16822" b="4624"/>
          <a:stretch/>
        </p:blipFill>
        <p:spPr>
          <a:xfrm>
            <a:off x="1687387" y="4374157"/>
            <a:ext cx="830795" cy="1115638"/>
          </a:xfrm>
          <a:prstGeom prst="rect">
            <a:avLst/>
          </a:prstGeom>
        </p:spPr>
      </p:pic>
      <p:sp>
        <p:nvSpPr>
          <p:cNvPr id="35" name="TextBox 34">
            <a:extLst>
              <a:ext uri="{FF2B5EF4-FFF2-40B4-BE49-F238E27FC236}">
                <a16:creationId xmlns:a16="http://schemas.microsoft.com/office/drawing/2014/main" id="{0BDC3E52-22DB-CB42-9A25-33B34FD5D0D8}"/>
              </a:ext>
            </a:extLst>
          </p:cNvPr>
          <p:cNvSpPr txBox="1"/>
          <p:nvPr/>
        </p:nvSpPr>
        <p:spPr>
          <a:xfrm>
            <a:off x="4955278" y="2872151"/>
            <a:ext cx="2321669" cy="1897892"/>
          </a:xfrm>
          <a:prstGeom prst="rect">
            <a:avLst/>
          </a:prstGeom>
          <a:noFill/>
        </p:spPr>
        <p:txBody>
          <a:bodyPr wrap="square" rtlCol="0">
            <a:spAutoFit/>
          </a:bodyPr>
          <a:lstStyle/>
          <a:p>
            <a:pPr algn="ctr"/>
            <a:r>
              <a:rPr lang="en-US" sz="11733" dirty="0">
                <a:solidFill>
                  <a:srgbClr val="414042"/>
                </a:solidFill>
              </a:rPr>
              <a:t>≠</a:t>
            </a:r>
          </a:p>
        </p:txBody>
      </p:sp>
    </p:spTree>
    <p:custDataLst>
      <p:tags r:id="rId1"/>
    </p:custDataLst>
    <p:extLst>
      <p:ext uri="{BB962C8B-B14F-4D97-AF65-F5344CB8AC3E}">
        <p14:creationId xmlns:p14="http://schemas.microsoft.com/office/powerpoint/2010/main" val="11276337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8539" y="158621"/>
            <a:ext cx="11115261" cy="989044"/>
          </a:xfrm>
        </p:spPr>
        <p:txBody>
          <a:bodyPr>
            <a:noAutofit/>
          </a:bodyPr>
          <a:lstStyle/>
          <a:p>
            <a:r>
              <a:rPr lang="en-US" sz="4000" dirty="0" err="1"/>
              <a:t>Qu’est</a:t>
            </a:r>
            <a:r>
              <a:rPr lang="en-US" sz="4000" dirty="0"/>
              <a:t> </a:t>
            </a:r>
            <a:r>
              <a:rPr lang="en-US" sz="4000" dirty="0" err="1"/>
              <a:t>ce</a:t>
            </a:r>
            <a:r>
              <a:rPr lang="en-US" sz="4000" dirty="0"/>
              <a:t> que Total Cost of Ownership (TCO)?                                                   </a:t>
            </a:r>
          </a:p>
        </p:txBody>
      </p:sp>
      <p:sp>
        <p:nvSpPr>
          <p:cNvPr id="4" name="Content Placeholder 5">
            <a:extLst>
              <a:ext uri="{FF2B5EF4-FFF2-40B4-BE49-F238E27FC236}">
                <a16:creationId xmlns:a16="http://schemas.microsoft.com/office/drawing/2014/main" id="{4C0AC4C3-036C-024C-8B71-CFB4D394F92A}"/>
              </a:ext>
            </a:extLst>
          </p:cNvPr>
          <p:cNvSpPr>
            <a:spLocks noGrp="1"/>
          </p:cNvSpPr>
          <p:nvPr>
            <p:ph idx="1"/>
          </p:nvPr>
        </p:nvSpPr>
        <p:spPr>
          <a:xfrm>
            <a:off x="238539" y="1585581"/>
            <a:ext cx="7203661" cy="4408819"/>
          </a:xfrm>
        </p:spPr>
        <p:txBody>
          <a:bodyPr>
            <a:normAutofit lnSpcReduction="10000"/>
          </a:bodyPr>
          <a:lstStyle/>
          <a:p>
            <a:pPr marL="0" indent="0" defTabSz="609585">
              <a:buNone/>
              <a:defRPr/>
            </a:pPr>
            <a:r>
              <a:rPr lang="en-US" b="1" dirty="0">
                <a:solidFill>
                  <a:srgbClr val="0070C0"/>
                </a:solidFill>
                <a:latin typeface="Amazon Ember" panose="020B0603020204020204" pitchFamily="34" charset="0"/>
                <a:ea typeface="Amazon Ember" panose="020B0603020204020204" pitchFamily="34" charset="0"/>
                <a:cs typeface="Amazon Ember" panose="020B0603020204020204" pitchFamily="34" charset="0"/>
              </a:rPr>
              <a:t>Total Cost of Ownership (TCO) </a:t>
            </a:r>
            <a:r>
              <a:rPr lang="fr-FR" dirty="0">
                <a:latin typeface="Amazon Ember" panose="020B0603020204020204" pitchFamily="34" charset="0"/>
                <a:ea typeface="Amazon Ember" panose="020B0603020204020204" pitchFamily="34" charset="0"/>
                <a:cs typeface="Amazon Ember" panose="020B0603020204020204" pitchFamily="34" charset="0"/>
              </a:rPr>
              <a:t>est l'estimation financière pour aider à identifier les coûts directs et indirects d'un système.</a:t>
            </a:r>
          </a:p>
          <a:p>
            <a:pPr marL="0" indent="0" defTabSz="609585">
              <a:buNone/>
              <a:defRPr/>
            </a:pPr>
            <a:endParaRPr lang="en-US" dirty="0"/>
          </a:p>
          <a:p>
            <a:pPr marL="0" indent="0">
              <a:spcBef>
                <a:spcPts val="600"/>
              </a:spcBef>
              <a:spcAft>
                <a:spcPts val="600"/>
              </a:spcAft>
              <a:buNone/>
            </a:pPr>
            <a:r>
              <a:rPr lang="en-US" dirty="0" err="1"/>
              <a:t>Pourquoi</a:t>
            </a:r>
            <a:r>
              <a:rPr lang="en-US" dirty="0"/>
              <a:t> </a:t>
            </a:r>
            <a:r>
              <a:rPr lang="en-US" dirty="0" err="1"/>
              <a:t>utiliserTCO</a:t>
            </a:r>
            <a:r>
              <a:rPr lang="en-US" dirty="0"/>
              <a:t>?</a:t>
            </a:r>
          </a:p>
          <a:p>
            <a:pPr marL="465138" indent="-465138">
              <a:spcBef>
                <a:spcPts val="600"/>
              </a:spcBef>
              <a:spcAft>
                <a:spcPts val="600"/>
              </a:spcAft>
            </a:pPr>
            <a:r>
              <a:rPr lang="fr-FR" dirty="0"/>
              <a:t>Pour comparer les coûts d'exécution d'un environnement d'infrastructure complet ou d'une charge de travail spécifique sur site par rapport à AWS</a:t>
            </a:r>
            <a:r>
              <a:rPr lang="en-US" dirty="0"/>
              <a:t>.</a:t>
            </a:r>
          </a:p>
          <a:p>
            <a:pPr marL="465138" indent="-465138">
              <a:spcBef>
                <a:spcPts val="600"/>
              </a:spcBef>
              <a:spcAft>
                <a:spcPts val="600"/>
              </a:spcAft>
            </a:pPr>
            <a:r>
              <a:rPr lang="fr-FR" dirty="0"/>
              <a:t>Pour budgétiser et construire l'analyse de rentabilisation pour migrer vers le cloud.</a:t>
            </a:r>
            <a:endParaRPr lang="en-US" dirty="0"/>
          </a:p>
        </p:txBody>
      </p:sp>
      <p:pic>
        <p:nvPicPr>
          <p:cNvPr id="6" name="Picture 5">
            <a:extLst>
              <a:ext uri="{FF2B5EF4-FFF2-40B4-BE49-F238E27FC236}">
                <a16:creationId xmlns:a16="http://schemas.microsoft.com/office/drawing/2014/main" id="{FA00FA1E-2908-7143-A1E1-08FBE2D3217F}"/>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609" t="17083" r="1" b="17489"/>
          <a:stretch/>
        </p:blipFill>
        <p:spPr>
          <a:xfrm>
            <a:off x="7582567" y="1856277"/>
            <a:ext cx="4609433" cy="3034400"/>
          </a:xfrm>
          <a:prstGeom prst="rect">
            <a:avLst/>
          </a:prstGeom>
        </p:spPr>
      </p:pic>
      <p:pic>
        <p:nvPicPr>
          <p:cNvPr id="7" name="Picture 6">
            <a:extLst>
              <a:ext uri="{FF2B5EF4-FFF2-40B4-BE49-F238E27FC236}">
                <a16:creationId xmlns:a16="http://schemas.microsoft.com/office/drawing/2014/main" id="{2DB5C9FD-982A-6D44-A477-D08278E6E2CE}"/>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511946" y="3001276"/>
            <a:ext cx="1584114" cy="1584114"/>
          </a:xfrm>
          <a:prstGeom prst="rect">
            <a:avLst/>
          </a:prstGeom>
        </p:spPr>
      </p:pic>
      <p:pic>
        <p:nvPicPr>
          <p:cNvPr id="8" name="Picture 7">
            <a:extLst>
              <a:ext uri="{FF2B5EF4-FFF2-40B4-BE49-F238E27FC236}">
                <a16:creationId xmlns:a16="http://schemas.microsoft.com/office/drawing/2014/main" id="{06F3638B-5724-D04F-9B3A-F998ABFBC526}"/>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9559916" y="3001276"/>
            <a:ext cx="1584114" cy="1584114"/>
          </a:xfrm>
          <a:prstGeom prst="rect">
            <a:avLst/>
          </a:prstGeom>
        </p:spPr>
      </p:pic>
    </p:spTree>
    <p:custDataLst>
      <p:tags r:id="rId1"/>
    </p:custDataLst>
    <p:extLst>
      <p:ext uri="{BB962C8B-B14F-4D97-AF65-F5344CB8AC3E}">
        <p14:creationId xmlns:p14="http://schemas.microsoft.com/office/powerpoint/2010/main" val="41010787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8539" y="158621"/>
            <a:ext cx="11115261" cy="989044"/>
          </a:xfrm>
        </p:spPr>
        <p:txBody>
          <a:bodyPr>
            <a:noAutofit/>
          </a:bodyPr>
          <a:lstStyle/>
          <a:p>
            <a:r>
              <a:rPr lang="en-US" dirty="0" err="1"/>
              <a:t>Considérations</a:t>
            </a:r>
            <a:r>
              <a:rPr lang="en-US" dirty="0"/>
              <a:t> sur </a:t>
            </a:r>
            <a:r>
              <a:rPr lang="en-US" dirty="0" err="1"/>
              <a:t>leTCO</a:t>
            </a:r>
            <a:endParaRPr lang="en-US" dirty="0"/>
          </a:p>
        </p:txBody>
      </p:sp>
      <p:sp>
        <p:nvSpPr>
          <p:cNvPr id="10" name="Rectangle 9"/>
          <p:cNvSpPr/>
          <p:nvPr/>
        </p:nvSpPr>
        <p:spPr>
          <a:xfrm>
            <a:off x="672737" y="4875117"/>
            <a:ext cx="2127880" cy="736647"/>
          </a:xfrm>
          <a:prstGeom prst="rect">
            <a:avLst/>
          </a:prstGeom>
          <a:solidFill>
            <a:srgbClr val="F79646">
              <a:lumMod val="75000"/>
            </a:srgbClr>
          </a:solidFill>
          <a:ln w="9525" cap="flat" cmpd="sng" algn="ctr">
            <a:noFill/>
            <a:prstDash val="solid"/>
          </a:ln>
          <a:effectLst/>
        </p:spPr>
        <p:txBody>
          <a:bodyPr rtlCol="0" anchor="ctr"/>
          <a:lstStyle/>
          <a:p>
            <a:pPr algn="r" defTabSz="1219170">
              <a:defRPr/>
            </a:pPr>
            <a:endParaRPr lang="en-US" sz="1867" kern="0" dirty="0">
              <a:solidFill>
                <a:prstClr val="white"/>
              </a:solidFill>
              <a:latin typeface="Amazon Ember" panose="020B0603020204020204" pitchFamily="34" charset="0"/>
              <a:ea typeface="Amazon Ember" panose="020B0603020204020204" pitchFamily="34" charset="0"/>
              <a:cs typeface="Amazon Ember" panose="020B0603020204020204" pitchFamily="34" charset="0"/>
            </a:endParaRPr>
          </a:p>
        </p:txBody>
      </p:sp>
      <p:sp>
        <p:nvSpPr>
          <p:cNvPr id="11" name="Rectangle 10"/>
          <p:cNvSpPr/>
          <p:nvPr/>
        </p:nvSpPr>
        <p:spPr>
          <a:xfrm>
            <a:off x="672737" y="3919435"/>
            <a:ext cx="2127880" cy="736647"/>
          </a:xfrm>
          <a:prstGeom prst="rect">
            <a:avLst/>
          </a:prstGeom>
          <a:solidFill>
            <a:srgbClr val="F79646">
              <a:lumMod val="75000"/>
            </a:srgbClr>
          </a:solidFill>
          <a:ln w="9525" cap="flat" cmpd="sng" algn="ctr">
            <a:noFill/>
            <a:prstDash val="solid"/>
          </a:ln>
          <a:effectLst/>
        </p:spPr>
        <p:txBody>
          <a:bodyPr rtlCol="0" anchor="ctr"/>
          <a:lstStyle/>
          <a:p>
            <a:pPr algn="r" defTabSz="1219170">
              <a:defRPr/>
            </a:pPr>
            <a:endParaRPr lang="en-US" sz="1867" kern="0" dirty="0">
              <a:solidFill>
                <a:prstClr val="white"/>
              </a:solidFill>
              <a:latin typeface="Amazon Ember" panose="020B0603020204020204" pitchFamily="34" charset="0"/>
              <a:ea typeface="Amazon Ember" panose="020B0603020204020204" pitchFamily="34" charset="0"/>
              <a:cs typeface="Amazon Ember" panose="020B0603020204020204" pitchFamily="34" charset="0"/>
            </a:endParaRPr>
          </a:p>
        </p:txBody>
      </p:sp>
      <p:sp>
        <p:nvSpPr>
          <p:cNvPr id="12" name="Rectangle 11"/>
          <p:cNvSpPr/>
          <p:nvPr/>
        </p:nvSpPr>
        <p:spPr>
          <a:xfrm>
            <a:off x="659767" y="2962652"/>
            <a:ext cx="2140851" cy="735693"/>
          </a:xfrm>
          <a:prstGeom prst="rect">
            <a:avLst/>
          </a:prstGeom>
          <a:solidFill>
            <a:srgbClr val="F79646">
              <a:lumMod val="75000"/>
            </a:srgbClr>
          </a:solidFill>
          <a:ln w="9525" cap="flat" cmpd="sng" algn="ctr">
            <a:noFill/>
            <a:prstDash val="solid"/>
          </a:ln>
          <a:effectLst/>
        </p:spPr>
        <p:txBody>
          <a:bodyPr rtlCol="0" anchor="ctr"/>
          <a:lstStyle/>
          <a:p>
            <a:pPr algn="r" defTabSz="1219170">
              <a:defRPr/>
            </a:pPr>
            <a:endParaRPr lang="en-US" sz="1867" kern="0" dirty="0">
              <a:solidFill>
                <a:prstClr val="white"/>
              </a:solidFill>
              <a:latin typeface="Amazon Ember" panose="020B0603020204020204" pitchFamily="34" charset="0"/>
              <a:ea typeface="Amazon Ember" panose="020B0603020204020204" pitchFamily="34" charset="0"/>
              <a:cs typeface="Amazon Ember" panose="020B0603020204020204" pitchFamily="34" charset="0"/>
            </a:endParaRPr>
          </a:p>
        </p:txBody>
      </p:sp>
      <p:sp>
        <p:nvSpPr>
          <p:cNvPr id="13" name="Rectangle 12"/>
          <p:cNvSpPr/>
          <p:nvPr/>
        </p:nvSpPr>
        <p:spPr>
          <a:xfrm>
            <a:off x="666011" y="2005735"/>
            <a:ext cx="2149619" cy="729339"/>
          </a:xfrm>
          <a:prstGeom prst="rect">
            <a:avLst/>
          </a:prstGeom>
          <a:solidFill>
            <a:srgbClr val="F79646">
              <a:lumMod val="75000"/>
            </a:srgbClr>
          </a:solidFill>
          <a:ln w="9525" cap="flat" cmpd="sng" algn="ctr">
            <a:noFill/>
            <a:prstDash val="solid"/>
          </a:ln>
          <a:effectLst/>
        </p:spPr>
        <p:txBody>
          <a:bodyPr rtlCol="0" anchor="ctr"/>
          <a:lstStyle/>
          <a:p>
            <a:pPr algn="r" defTabSz="1219170">
              <a:defRPr/>
            </a:pPr>
            <a:endParaRPr lang="en-US" sz="1867" kern="0" dirty="0">
              <a:solidFill>
                <a:prstClr val="white"/>
              </a:solidFill>
              <a:latin typeface="Amazon Ember" panose="020B0603020204020204" pitchFamily="34" charset="0"/>
              <a:ea typeface="Amazon Ember" panose="020B0603020204020204" pitchFamily="34" charset="0"/>
              <a:cs typeface="Amazon Ember" panose="020B0603020204020204" pitchFamily="34" charset="0"/>
            </a:endParaRPr>
          </a:p>
        </p:txBody>
      </p:sp>
      <p:sp>
        <p:nvSpPr>
          <p:cNvPr id="14" name="Rectangle 13"/>
          <p:cNvSpPr/>
          <p:nvPr/>
        </p:nvSpPr>
        <p:spPr>
          <a:xfrm>
            <a:off x="3002842" y="2005734"/>
            <a:ext cx="2651156" cy="729340"/>
          </a:xfrm>
          <a:prstGeom prst="rect">
            <a:avLst/>
          </a:prstGeom>
          <a:solidFill>
            <a:srgbClr val="D0DBCC"/>
          </a:solidFill>
          <a:ln w="9525" cap="flat" cmpd="sng" algn="ctr">
            <a:noFill/>
            <a:prstDash val="solid"/>
          </a:ln>
          <a:effectLst/>
        </p:spPr>
        <p:txBody>
          <a:bodyPr rtlCol="0" anchor="ctr"/>
          <a:lstStyle/>
          <a:p>
            <a:pPr algn="ctr" defTabSz="1219170">
              <a:defRPr/>
            </a:pPr>
            <a:r>
              <a:rPr lang="en-US" sz="1467" kern="0" dirty="0">
                <a:solidFill>
                  <a:srgbClr val="595A5D"/>
                </a:solidFill>
                <a:latin typeface="Amazon Ember" panose="020B0603020204020204" pitchFamily="34" charset="0"/>
                <a:ea typeface="Amazon Ember" panose="020B0603020204020204" pitchFamily="34" charset="0"/>
                <a:cs typeface="Amazon Ember" panose="020B0603020204020204" pitchFamily="34" charset="0"/>
              </a:rPr>
              <a:t>Hardware—server, Rack Chassis PDUs, Tor Switches (+Maintenance)</a:t>
            </a:r>
          </a:p>
        </p:txBody>
      </p:sp>
      <p:sp>
        <p:nvSpPr>
          <p:cNvPr id="15" name="Rectangle 14"/>
          <p:cNvSpPr/>
          <p:nvPr/>
        </p:nvSpPr>
        <p:spPr>
          <a:xfrm>
            <a:off x="5856222" y="2005735"/>
            <a:ext cx="2455812" cy="729339"/>
          </a:xfrm>
          <a:prstGeom prst="rect">
            <a:avLst/>
          </a:prstGeom>
          <a:solidFill>
            <a:srgbClr val="D0DBCC"/>
          </a:solidFill>
          <a:ln w="9525" cap="flat" cmpd="sng" algn="ctr">
            <a:noFill/>
            <a:prstDash val="solid"/>
          </a:ln>
          <a:effectLst/>
        </p:spPr>
        <p:txBody>
          <a:bodyPr rtlCol="0" anchor="ctr"/>
          <a:lstStyle/>
          <a:p>
            <a:pPr algn="ctr" defTabSz="1219170">
              <a:defRPr/>
            </a:pPr>
            <a:r>
              <a:rPr lang="en-US" sz="1467" kern="0" dirty="0">
                <a:solidFill>
                  <a:srgbClr val="595A5D"/>
                </a:solidFill>
                <a:latin typeface="Amazon Ember" panose="020B0603020204020204" pitchFamily="34" charset="0"/>
                <a:ea typeface="Amazon Ember" panose="020B0603020204020204" pitchFamily="34" charset="0"/>
                <a:cs typeface="Amazon Ember" panose="020B0603020204020204" pitchFamily="34" charset="0"/>
              </a:rPr>
              <a:t>Software—OS, Virtualization Licenses</a:t>
            </a:r>
          </a:p>
          <a:p>
            <a:pPr algn="ctr" defTabSz="1219170">
              <a:defRPr/>
            </a:pPr>
            <a:r>
              <a:rPr lang="en-US" sz="1467" kern="0" dirty="0">
                <a:solidFill>
                  <a:srgbClr val="595A5D"/>
                </a:solidFill>
                <a:latin typeface="Amazon Ember" panose="020B0603020204020204" pitchFamily="34" charset="0"/>
                <a:ea typeface="Amazon Ember" panose="020B0603020204020204" pitchFamily="34" charset="0"/>
                <a:cs typeface="Amazon Ember" panose="020B0603020204020204" pitchFamily="34" charset="0"/>
              </a:rPr>
              <a:t>(+Maintenance)</a:t>
            </a:r>
          </a:p>
        </p:txBody>
      </p:sp>
      <p:sp>
        <p:nvSpPr>
          <p:cNvPr id="16" name="Rectangle 15"/>
          <p:cNvSpPr/>
          <p:nvPr/>
        </p:nvSpPr>
        <p:spPr>
          <a:xfrm>
            <a:off x="8499245" y="2005735"/>
            <a:ext cx="3000107" cy="314517"/>
          </a:xfrm>
          <a:prstGeom prst="rect">
            <a:avLst/>
          </a:prstGeom>
          <a:solidFill>
            <a:srgbClr val="FFEEA3"/>
          </a:solidFill>
          <a:ln w="9525" cap="flat" cmpd="sng" algn="ctr">
            <a:noFill/>
            <a:prstDash val="solid"/>
          </a:ln>
          <a:effectLst/>
        </p:spPr>
        <p:txBody>
          <a:bodyPr rtlCol="0" anchor="ctr"/>
          <a:lstStyle/>
          <a:p>
            <a:pPr algn="ctr" defTabSz="1219170">
              <a:defRPr/>
            </a:pPr>
            <a:r>
              <a:rPr lang="en-US" sz="1467" kern="0" dirty="0">
                <a:solidFill>
                  <a:srgbClr val="595A5D"/>
                </a:solidFill>
                <a:latin typeface="Amazon Ember" panose="020B0603020204020204" pitchFamily="34" charset="0"/>
                <a:ea typeface="Amazon Ember" panose="020B0603020204020204" pitchFamily="34" charset="0"/>
                <a:cs typeface="Amazon Ember" panose="020B0603020204020204" pitchFamily="34" charset="0"/>
              </a:rPr>
              <a:t>Facilities Cost</a:t>
            </a:r>
          </a:p>
        </p:txBody>
      </p:sp>
      <p:sp>
        <p:nvSpPr>
          <p:cNvPr id="17" name="Rectangle 16"/>
          <p:cNvSpPr/>
          <p:nvPr/>
        </p:nvSpPr>
        <p:spPr>
          <a:xfrm>
            <a:off x="3002842" y="2962652"/>
            <a:ext cx="2651156" cy="735693"/>
          </a:xfrm>
          <a:prstGeom prst="rect">
            <a:avLst/>
          </a:prstGeom>
          <a:solidFill>
            <a:srgbClr val="FEECD2"/>
          </a:solidFill>
          <a:ln w="9525" cap="flat" cmpd="sng" algn="ctr">
            <a:noFill/>
            <a:prstDash val="solid"/>
          </a:ln>
          <a:effectLst/>
        </p:spPr>
        <p:txBody>
          <a:bodyPr rtlCol="0" anchor="ctr"/>
          <a:lstStyle/>
          <a:p>
            <a:pPr algn="ctr" defTabSz="1219170">
              <a:defRPr/>
            </a:pPr>
            <a:endParaRPr lang="en-US" sz="1600" kern="0" dirty="0">
              <a:solidFill>
                <a:srgbClr val="595A5D"/>
              </a:solidFill>
              <a:latin typeface="Amazon Ember" panose="020B0603020204020204" pitchFamily="34" charset="0"/>
              <a:ea typeface="Amazon Ember" panose="020B0603020204020204" pitchFamily="34" charset="0"/>
              <a:cs typeface="Amazon Ember" panose="020B0603020204020204" pitchFamily="34" charset="0"/>
            </a:endParaRPr>
          </a:p>
          <a:p>
            <a:pPr algn="ctr" defTabSz="1219170">
              <a:defRPr/>
            </a:pPr>
            <a:r>
              <a:rPr lang="en-US" sz="1467" kern="0" dirty="0">
                <a:solidFill>
                  <a:srgbClr val="595A5D"/>
                </a:solidFill>
                <a:latin typeface="Amazon Ember" panose="020B0603020204020204" pitchFamily="34" charset="0"/>
                <a:ea typeface="Amazon Ember" panose="020B0603020204020204" pitchFamily="34" charset="0"/>
                <a:cs typeface="Amazon Ember" panose="020B0603020204020204" pitchFamily="34" charset="0"/>
              </a:rPr>
              <a:t>Hardware—storage Disks, San/Fc Switches</a:t>
            </a:r>
          </a:p>
          <a:p>
            <a:pPr algn="ctr" defTabSz="1219170">
              <a:defRPr/>
            </a:pPr>
            <a:endParaRPr lang="en-US" sz="1467" kern="0" dirty="0">
              <a:solidFill>
                <a:srgbClr val="595A5D"/>
              </a:solidFill>
              <a:latin typeface="Amazon Ember" panose="020B0603020204020204" pitchFamily="34" charset="0"/>
              <a:ea typeface="Amazon Ember" panose="020B0603020204020204" pitchFamily="34" charset="0"/>
              <a:cs typeface="Amazon Ember" panose="020B0603020204020204" pitchFamily="34" charset="0"/>
            </a:endParaRPr>
          </a:p>
        </p:txBody>
      </p:sp>
      <p:sp>
        <p:nvSpPr>
          <p:cNvPr id="18" name="Rectangle 17"/>
          <p:cNvSpPr/>
          <p:nvPr/>
        </p:nvSpPr>
        <p:spPr>
          <a:xfrm>
            <a:off x="5856222" y="2962652"/>
            <a:ext cx="2455812" cy="735693"/>
          </a:xfrm>
          <a:prstGeom prst="rect">
            <a:avLst/>
          </a:prstGeom>
          <a:solidFill>
            <a:srgbClr val="FEECD2"/>
          </a:solidFill>
          <a:ln w="9525" cap="flat" cmpd="sng" algn="ctr">
            <a:noFill/>
            <a:prstDash val="solid"/>
          </a:ln>
          <a:effectLst/>
        </p:spPr>
        <p:txBody>
          <a:bodyPr rtlCol="0" anchor="ctr"/>
          <a:lstStyle/>
          <a:p>
            <a:pPr algn="ctr" defTabSz="1219170">
              <a:defRPr/>
            </a:pPr>
            <a:endParaRPr lang="en-US" sz="1600" kern="0" dirty="0">
              <a:solidFill>
                <a:srgbClr val="595A5D"/>
              </a:solidFill>
              <a:latin typeface="Amazon Ember" panose="020B0603020204020204" pitchFamily="34" charset="0"/>
              <a:ea typeface="Amazon Ember" panose="020B0603020204020204" pitchFamily="34" charset="0"/>
              <a:cs typeface="Amazon Ember" panose="020B0603020204020204" pitchFamily="34" charset="0"/>
            </a:endParaRPr>
          </a:p>
          <a:p>
            <a:pPr algn="ctr" defTabSz="1219170">
              <a:defRPr/>
            </a:pPr>
            <a:r>
              <a:rPr lang="en-US" sz="1467" kern="0" dirty="0">
                <a:solidFill>
                  <a:srgbClr val="595A5D"/>
                </a:solidFill>
                <a:latin typeface="Amazon Ember" panose="020B0603020204020204" pitchFamily="34" charset="0"/>
                <a:ea typeface="Amazon Ember" panose="020B0603020204020204" pitchFamily="34" charset="0"/>
                <a:cs typeface="Amazon Ember" panose="020B0603020204020204" pitchFamily="34" charset="0"/>
              </a:rPr>
              <a:t>Storage Admin Costs</a:t>
            </a:r>
          </a:p>
          <a:p>
            <a:pPr algn="ctr" defTabSz="1219170">
              <a:defRPr/>
            </a:pPr>
            <a:endParaRPr lang="en-US" sz="1467" kern="0" dirty="0">
              <a:solidFill>
                <a:srgbClr val="595A5D"/>
              </a:solidFill>
              <a:latin typeface="Amazon Ember" panose="020B0603020204020204" pitchFamily="34" charset="0"/>
              <a:ea typeface="Amazon Ember" panose="020B0603020204020204" pitchFamily="34" charset="0"/>
              <a:cs typeface="Amazon Ember" panose="020B0603020204020204" pitchFamily="34" charset="0"/>
            </a:endParaRPr>
          </a:p>
        </p:txBody>
      </p:sp>
      <p:sp>
        <p:nvSpPr>
          <p:cNvPr id="19" name="Rectangle 18"/>
          <p:cNvSpPr/>
          <p:nvPr/>
        </p:nvSpPr>
        <p:spPr>
          <a:xfrm>
            <a:off x="3002842" y="3919436"/>
            <a:ext cx="2651156" cy="722129"/>
          </a:xfrm>
          <a:prstGeom prst="rect">
            <a:avLst/>
          </a:prstGeom>
          <a:solidFill>
            <a:srgbClr val="CAD2EB"/>
          </a:solidFill>
          <a:ln w="9525" cap="flat" cmpd="sng" algn="ctr">
            <a:noFill/>
            <a:prstDash val="solid"/>
          </a:ln>
          <a:effectLst/>
        </p:spPr>
        <p:txBody>
          <a:bodyPr rtlCol="0" anchor="ctr"/>
          <a:lstStyle/>
          <a:p>
            <a:pPr algn="ctr" defTabSz="1219170">
              <a:defRPr/>
            </a:pPr>
            <a:r>
              <a:rPr lang="en-US" sz="1467" kern="0" dirty="0">
                <a:solidFill>
                  <a:srgbClr val="595A5D"/>
                </a:solidFill>
                <a:latin typeface="Amazon Ember" panose="020B0603020204020204" pitchFamily="34" charset="0"/>
                <a:ea typeface="Amazon Ember" panose="020B0603020204020204" pitchFamily="34" charset="0"/>
                <a:cs typeface="Amazon Ember" panose="020B0603020204020204" pitchFamily="34" charset="0"/>
              </a:rPr>
              <a:t>Network Hardware—LAN Switches, Load Balancer</a:t>
            </a:r>
          </a:p>
          <a:p>
            <a:pPr algn="ctr" defTabSz="1219170">
              <a:defRPr/>
            </a:pPr>
            <a:r>
              <a:rPr lang="en-US" sz="1467" kern="0" dirty="0">
                <a:solidFill>
                  <a:srgbClr val="595A5D"/>
                </a:solidFill>
                <a:latin typeface="Amazon Ember" panose="020B0603020204020204" pitchFamily="34" charset="0"/>
                <a:ea typeface="Amazon Ember" panose="020B0603020204020204" pitchFamily="34" charset="0"/>
                <a:cs typeface="Amazon Ember" panose="020B0603020204020204" pitchFamily="34" charset="0"/>
              </a:rPr>
              <a:t>Bandwidth Costs</a:t>
            </a:r>
          </a:p>
        </p:txBody>
      </p:sp>
      <p:sp>
        <p:nvSpPr>
          <p:cNvPr id="20" name="Rectangle 19"/>
          <p:cNvSpPr/>
          <p:nvPr/>
        </p:nvSpPr>
        <p:spPr>
          <a:xfrm>
            <a:off x="5856222" y="3919436"/>
            <a:ext cx="2455812" cy="722129"/>
          </a:xfrm>
          <a:prstGeom prst="rect">
            <a:avLst/>
          </a:prstGeom>
          <a:solidFill>
            <a:srgbClr val="CAD2EB"/>
          </a:solidFill>
          <a:ln w="9525" cap="flat" cmpd="sng" algn="ctr">
            <a:noFill/>
            <a:prstDash val="solid"/>
          </a:ln>
          <a:effectLst/>
        </p:spPr>
        <p:txBody>
          <a:bodyPr rtlCol="0" anchor="ctr"/>
          <a:lstStyle/>
          <a:p>
            <a:pPr algn="ctr" defTabSz="1219170">
              <a:defRPr/>
            </a:pPr>
            <a:endParaRPr lang="en-US" sz="1600" kern="0" dirty="0">
              <a:solidFill>
                <a:srgbClr val="595A5D"/>
              </a:solidFill>
              <a:latin typeface="Amazon Ember" panose="020B0603020204020204" pitchFamily="34" charset="0"/>
              <a:ea typeface="Amazon Ember" panose="020B0603020204020204" pitchFamily="34" charset="0"/>
              <a:cs typeface="Amazon Ember" panose="020B0603020204020204" pitchFamily="34" charset="0"/>
            </a:endParaRPr>
          </a:p>
          <a:p>
            <a:pPr algn="ctr" defTabSz="1219170">
              <a:defRPr/>
            </a:pPr>
            <a:r>
              <a:rPr lang="en-US" sz="1467" kern="0" dirty="0">
                <a:solidFill>
                  <a:srgbClr val="595A5D"/>
                </a:solidFill>
                <a:latin typeface="Amazon Ember" panose="020B0603020204020204" pitchFamily="34" charset="0"/>
                <a:ea typeface="Amazon Ember" panose="020B0603020204020204" pitchFamily="34" charset="0"/>
                <a:cs typeface="Amazon Ember" panose="020B0603020204020204" pitchFamily="34" charset="0"/>
              </a:rPr>
              <a:t>Network Admin Costs</a:t>
            </a:r>
          </a:p>
          <a:p>
            <a:pPr algn="ctr" defTabSz="1219170">
              <a:defRPr/>
            </a:pPr>
            <a:endParaRPr lang="en-US" sz="1467" kern="0" dirty="0">
              <a:solidFill>
                <a:srgbClr val="595A5D"/>
              </a:solidFill>
              <a:latin typeface="Amazon Ember" panose="020B0603020204020204" pitchFamily="34" charset="0"/>
              <a:ea typeface="Amazon Ember" panose="020B0603020204020204" pitchFamily="34" charset="0"/>
              <a:cs typeface="Amazon Ember" panose="020B0603020204020204" pitchFamily="34" charset="0"/>
            </a:endParaRPr>
          </a:p>
        </p:txBody>
      </p:sp>
      <p:sp>
        <p:nvSpPr>
          <p:cNvPr id="21" name="Rectangle 20"/>
          <p:cNvSpPr/>
          <p:nvPr/>
        </p:nvSpPr>
        <p:spPr>
          <a:xfrm>
            <a:off x="2968974" y="4878554"/>
            <a:ext cx="8530377" cy="733209"/>
          </a:xfrm>
          <a:prstGeom prst="rect">
            <a:avLst/>
          </a:prstGeom>
          <a:solidFill>
            <a:srgbClr val="E6E6E7"/>
          </a:solidFill>
          <a:ln w="9525" cap="flat" cmpd="sng" algn="ctr">
            <a:noFill/>
            <a:prstDash val="solid"/>
          </a:ln>
          <a:effectLst/>
        </p:spPr>
        <p:txBody>
          <a:bodyPr rtlCol="0" anchor="ctr"/>
          <a:lstStyle/>
          <a:p>
            <a:pPr algn="ctr" defTabSz="1219170">
              <a:defRPr/>
            </a:pPr>
            <a:r>
              <a:rPr lang="en-US" sz="1467" kern="0" dirty="0">
                <a:solidFill>
                  <a:srgbClr val="595A5D"/>
                </a:solidFill>
                <a:latin typeface="Amazon Ember" panose="020B0603020204020204" pitchFamily="34" charset="0"/>
                <a:ea typeface="Amazon Ember" panose="020B0603020204020204" pitchFamily="34" charset="0"/>
                <a:cs typeface="Amazon Ember" panose="020B0603020204020204" pitchFamily="34" charset="0"/>
              </a:rPr>
              <a:t>Server Admin</a:t>
            </a:r>
          </a:p>
        </p:txBody>
      </p:sp>
      <p:sp>
        <p:nvSpPr>
          <p:cNvPr id="22" name="Oval 21"/>
          <p:cNvSpPr/>
          <p:nvPr/>
        </p:nvSpPr>
        <p:spPr>
          <a:xfrm>
            <a:off x="304800" y="4932513"/>
            <a:ext cx="609600" cy="613083"/>
          </a:xfrm>
          <a:prstGeom prst="ellipse">
            <a:avLst/>
          </a:prstGeom>
          <a:solidFill>
            <a:sysClr val="window" lastClr="FFFFFF"/>
          </a:solidFill>
          <a:ln w="9525" cap="flat" cmpd="sng" algn="ctr">
            <a:solidFill>
              <a:srgbClr val="F79646">
                <a:lumMod val="75000"/>
              </a:srgbClr>
            </a:solidFill>
            <a:prstDash val="solid"/>
          </a:ln>
          <a:effectLst/>
        </p:spPr>
        <p:txBody>
          <a:bodyPr rtlCol="0" anchor="ctr"/>
          <a:lstStyle/>
          <a:p>
            <a:pPr algn="ctr" defTabSz="1219170">
              <a:defRPr/>
            </a:pPr>
            <a:r>
              <a:rPr lang="en-US" sz="2400" kern="0" dirty="0">
                <a:solidFill>
                  <a:srgbClr val="F79646">
                    <a:lumMod val="75000"/>
                  </a:srgbClr>
                </a:solidFill>
                <a:latin typeface="Amazon Ember" panose="020B0603020204020204" pitchFamily="34" charset="0"/>
                <a:ea typeface="Amazon Ember" panose="020B0603020204020204" pitchFamily="34" charset="0"/>
                <a:cs typeface="Amazon Ember" panose="020B0603020204020204" pitchFamily="34" charset="0"/>
              </a:rPr>
              <a:t>4</a:t>
            </a:r>
          </a:p>
        </p:txBody>
      </p:sp>
      <p:sp>
        <p:nvSpPr>
          <p:cNvPr id="23" name="Rectangle 22"/>
          <p:cNvSpPr/>
          <p:nvPr/>
        </p:nvSpPr>
        <p:spPr>
          <a:xfrm>
            <a:off x="8499245" y="2390993"/>
            <a:ext cx="975360" cy="344081"/>
          </a:xfrm>
          <a:prstGeom prst="rect">
            <a:avLst/>
          </a:prstGeom>
          <a:solidFill>
            <a:srgbClr val="FFEEA3"/>
          </a:solidFill>
          <a:ln w="9525" cap="flat" cmpd="sng" algn="ctr">
            <a:noFill/>
            <a:prstDash val="solid"/>
          </a:ln>
          <a:effectLst/>
        </p:spPr>
        <p:txBody>
          <a:bodyPr rtlCol="0" anchor="ctr"/>
          <a:lstStyle/>
          <a:p>
            <a:pPr algn="ctr" defTabSz="1219170">
              <a:defRPr/>
            </a:pPr>
            <a:r>
              <a:rPr lang="en-US" sz="1467" kern="0" dirty="0">
                <a:solidFill>
                  <a:srgbClr val="595A5D"/>
                </a:solidFill>
                <a:latin typeface="Amazon Ember" panose="020B0603020204020204" pitchFamily="34" charset="0"/>
                <a:ea typeface="Amazon Ember" panose="020B0603020204020204" pitchFamily="34" charset="0"/>
                <a:cs typeface="Amazon Ember" panose="020B0603020204020204" pitchFamily="34" charset="0"/>
              </a:rPr>
              <a:t>Space</a:t>
            </a:r>
          </a:p>
        </p:txBody>
      </p:sp>
      <p:sp>
        <p:nvSpPr>
          <p:cNvPr id="24" name="Rectangle 23"/>
          <p:cNvSpPr/>
          <p:nvPr/>
        </p:nvSpPr>
        <p:spPr>
          <a:xfrm>
            <a:off x="9516292" y="2390993"/>
            <a:ext cx="975360" cy="344081"/>
          </a:xfrm>
          <a:prstGeom prst="rect">
            <a:avLst/>
          </a:prstGeom>
          <a:solidFill>
            <a:srgbClr val="FFEEA3"/>
          </a:solidFill>
          <a:ln w="9525" cap="flat" cmpd="sng" algn="ctr">
            <a:noFill/>
            <a:prstDash val="solid"/>
          </a:ln>
          <a:effectLst/>
        </p:spPr>
        <p:txBody>
          <a:bodyPr rtlCol="0" anchor="ctr"/>
          <a:lstStyle/>
          <a:p>
            <a:pPr algn="ctr" defTabSz="1219170">
              <a:defRPr/>
            </a:pPr>
            <a:r>
              <a:rPr lang="en-US" sz="1467" kern="0" dirty="0">
                <a:solidFill>
                  <a:srgbClr val="595A5D"/>
                </a:solidFill>
                <a:latin typeface="Amazon Ember" panose="020B0603020204020204" pitchFamily="34" charset="0"/>
                <a:ea typeface="Amazon Ember" panose="020B0603020204020204" pitchFamily="34" charset="0"/>
                <a:cs typeface="Amazon Ember" panose="020B0603020204020204" pitchFamily="34" charset="0"/>
              </a:rPr>
              <a:t>Power</a:t>
            </a:r>
          </a:p>
        </p:txBody>
      </p:sp>
      <p:sp>
        <p:nvSpPr>
          <p:cNvPr id="25" name="Rectangle 24"/>
          <p:cNvSpPr/>
          <p:nvPr/>
        </p:nvSpPr>
        <p:spPr>
          <a:xfrm>
            <a:off x="10523992" y="2390993"/>
            <a:ext cx="975360" cy="344081"/>
          </a:xfrm>
          <a:prstGeom prst="rect">
            <a:avLst/>
          </a:prstGeom>
          <a:solidFill>
            <a:srgbClr val="FFEEA3"/>
          </a:solidFill>
          <a:ln w="9525" cap="flat" cmpd="sng" algn="ctr">
            <a:noFill/>
            <a:prstDash val="solid"/>
          </a:ln>
          <a:effectLst/>
        </p:spPr>
        <p:txBody>
          <a:bodyPr rtlCol="0" anchor="ctr"/>
          <a:lstStyle/>
          <a:p>
            <a:pPr algn="ctr" defTabSz="1219170">
              <a:defRPr/>
            </a:pPr>
            <a:r>
              <a:rPr lang="en-US" sz="1467" kern="0" dirty="0">
                <a:solidFill>
                  <a:srgbClr val="595A5D"/>
                </a:solidFill>
                <a:latin typeface="Amazon Ember" panose="020B0603020204020204" pitchFamily="34" charset="0"/>
                <a:ea typeface="Amazon Ember" panose="020B0603020204020204" pitchFamily="34" charset="0"/>
                <a:cs typeface="Amazon Ember" panose="020B0603020204020204" pitchFamily="34" charset="0"/>
              </a:rPr>
              <a:t>Cooling</a:t>
            </a:r>
          </a:p>
        </p:txBody>
      </p:sp>
      <p:sp>
        <p:nvSpPr>
          <p:cNvPr id="26" name="Rectangle 25"/>
          <p:cNvSpPr/>
          <p:nvPr/>
        </p:nvSpPr>
        <p:spPr>
          <a:xfrm>
            <a:off x="8499245" y="2958732"/>
            <a:ext cx="3000107" cy="314517"/>
          </a:xfrm>
          <a:prstGeom prst="rect">
            <a:avLst/>
          </a:prstGeom>
          <a:solidFill>
            <a:srgbClr val="FFEEA3"/>
          </a:solidFill>
          <a:ln w="9525" cap="flat" cmpd="sng" algn="ctr">
            <a:noFill/>
            <a:prstDash val="solid"/>
          </a:ln>
          <a:effectLst/>
        </p:spPr>
        <p:txBody>
          <a:bodyPr rtlCol="0" anchor="ctr"/>
          <a:lstStyle/>
          <a:p>
            <a:pPr algn="ctr" defTabSz="1219170">
              <a:defRPr/>
            </a:pPr>
            <a:r>
              <a:rPr lang="en-US" sz="1467" kern="0" dirty="0">
                <a:solidFill>
                  <a:srgbClr val="595A5D"/>
                </a:solidFill>
                <a:latin typeface="Amazon Ember" panose="020B0603020204020204" pitchFamily="34" charset="0"/>
                <a:ea typeface="Amazon Ember" panose="020B0603020204020204" pitchFamily="34" charset="0"/>
                <a:cs typeface="Amazon Ember" panose="020B0603020204020204" pitchFamily="34" charset="0"/>
              </a:rPr>
              <a:t>Facilities Cost</a:t>
            </a:r>
          </a:p>
        </p:txBody>
      </p:sp>
      <p:sp>
        <p:nvSpPr>
          <p:cNvPr id="27" name="Rectangle 26"/>
          <p:cNvSpPr/>
          <p:nvPr/>
        </p:nvSpPr>
        <p:spPr>
          <a:xfrm>
            <a:off x="8499245" y="3343990"/>
            <a:ext cx="975360" cy="344081"/>
          </a:xfrm>
          <a:prstGeom prst="rect">
            <a:avLst/>
          </a:prstGeom>
          <a:solidFill>
            <a:srgbClr val="FFEEA3"/>
          </a:solidFill>
          <a:ln w="9525" cap="flat" cmpd="sng" algn="ctr">
            <a:noFill/>
            <a:prstDash val="solid"/>
          </a:ln>
          <a:effectLst/>
        </p:spPr>
        <p:txBody>
          <a:bodyPr rtlCol="0" anchor="ctr"/>
          <a:lstStyle/>
          <a:p>
            <a:pPr algn="ctr" defTabSz="1219170">
              <a:defRPr/>
            </a:pPr>
            <a:r>
              <a:rPr lang="en-US" sz="1467" kern="0" dirty="0">
                <a:solidFill>
                  <a:srgbClr val="595A5D"/>
                </a:solidFill>
                <a:latin typeface="Amazon Ember" panose="020B0603020204020204" pitchFamily="34" charset="0"/>
                <a:ea typeface="Amazon Ember" panose="020B0603020204020204" pitchFamily="34" charset="0"/>
                <a:cs typeface="Amazon Ember" panose="020B0603020204020204" pitchFamily="34" charset="0"/>
              </a:rPr>
              <a:t>Space</a:t>
            </a:r>
          </a:p>
        </p:txBody>
      </p:sp>
      <p:sp>
        <p:nvSpPr>
          <p:cNvPr id="28" name="Rectangle 27"/>
          <p:cNvSpPr/>
          <p:nvPr/>
        </p:nvSpPr>
        <p:spPr>
          <a:xfrm>
            <a:off x="9516292" y="3343990"/>
            <a:ext cx="975360" cy="344081"/>
          </a:xfrm>
          <a:prstGeom prst="rect">
            <a:avLst/>
          </a:prstGeom>
          <a:solidFill>
            <a:srgbClr val="FFEEA3"/>
          </a:solidFill>
          <a:ln w="9525" cap="flat" cmpd="sng" algn="ctr">
            <a:noFill/>
            <a:prstDash val="solid"/>
          </a:ln>
          <a:effectLst/>
        </p:spPr>
        <p:txBody>
          <a:bodyPr rtlCol="0" anchor="ctr"/>
          <a:lstStyle/>
          <a:p>
            <a:pPr algn="ctr" defTabSz="1219170">
              <a:defRPr/>
            </a:pPr>
            <a:r>
              <a:rPr lang="en-US" sz="1467" kern="0" dirty="0">
                <a:solidFill>
                  <a:srgbClr val="595A5D"/>
                </a:solidFill>
                <a:latin typeface="Amazon Ember" panose="020B0603020204020204" pitchFamily="34" charset="0"/>
                <a:ea typeface="Amazon Ember" panose="020B0603020204020204" pitchFamily="34" charset="0"/>
                <a:cs typeface="Amazon Ember" panose="020B0603020204020204" pitchFamily="34" charset="0"/>
              </a:rPr>
              <a:t>Power</a:t>
            </a:r>
          </a:p>
        </p:txBody>
      </p:sp>
      <p:sp>
        <p:nvSpPr>
          <p:cNvPr id="29" name="Rectangle 28"/>
          <p:cNvSpPr/>
          <p:nvPr/>
        </p:nvSpPr>
        <p:spPr>
          <a:xfrm>
            <a:off x="10523992" y="3343990"/>
            <a:ext cx="975360" cy="344081"/>
          </a:xfrm>
          <a:prstGeom prst="rect">
            <a:avLst/>
          </a:prstGeom>
          <a:solidFill>
            <a:srgbClr val="FFEEA3"/>
          </a:solidFill>
          <a:ln w="9525" cap="flat" cmpd="sng" algn="ctr">
            <a:noFill/>
            <a:prstDash val="solid"/>
          </a:ln>
          <a:effectLst/>
        </p:spPr>
        <p:txBody>
          <a:bodyPr rtlCol="0" anchor="ctr"/>
          <a:lstStyle/>
          <a:p>
            <a:pPr algn="ctr" defTabSz="1219170">
              <a:defRPr/>
            </a:pPr>
            <a:r>
              <a:rPr lang="en-US" sz="1467" kern="0" dirty="0">
                <a:solidFill>
                  <a:srgbClr val="595A5D"/>
                </a:solidFill>
                <a:latin typeface="Amazon Ember" panose="020B0603020204020204" pitchFamily="34" charset="0"/>
                <a:ea typeface="Amazon Ember" panose="020B0603020204020204" pitchFamily="34" charset="0"/>
                <a:cs typeface="Amazon Ember" panose="020B0603020204020204" pitchFamily="34" charset="0"/>
              </a:rPr>
              <a:t>Cooling</a:t>
            </a:r>
          </a:p>
        </p:txBody>
      </p:sp>
      <p:sp>
        <p:nvSpPr>
          <p:cNvPr id="30" name="Rectangle 29"/>
          <p:cNvSpPr/>
          <p:nvPr/>
        </p:nvSpPr>
        <p:spPr>
          <a:xfrm>
            <a:off x="8499245" y="3912226"/>
            <a:ext cx="3000107" cy="314517"/>
          </a:xfrm>
          <a:prstGeom prst="rect">
            <a:avLst/>
          </a:prstGeom>
          <a:solidFill>
            <a:srgbClr val="FFEEA3"/>
          </a:solidFill>
          <a:ln w="9525" cap="flat" cmpd="sng" algn="ctr">
            <a:noFill/>
            <a:prstDash val="solid"/>
          </a:ln>
          <a:effectLst/>
        </p:spPr>
        <p:txBody>
          <a:bodyPr rtlCol="0" anchor="ctr"/>
          <a:lstStyle/>
          <a:p>
            <a:pPr algn="ctr" defTabSz="1219170">
              <a:defRPr/>
            </a:pPr>
            <a:r>
              <a:rPr lang="en-US" sz="1467" kern="0" dirty="0">
                <a:solidFill>
                  <a:srgbClr val="595A5D"/>
                </a:solidFill>
                <a:latin typeface="Amazon Ember" panose="020B0603020204020204" pitchFamily="34" charset="0"/>
                <a:ea typeface="Amazon Ember" panose="020B0603020204020204" pitchFamily="34" charset="0"/>
                <a:cs typeface="Amazon Ember" panose="020B0603020204020204" pitchFamily="34" charset="0"/>
              </a:rPr>
              <a:t>Facilities Cost</a:t>
            </a:r>
          </a:p>
        </p:txBody>
      </p:sp>
      <p:sp>
        <p:nvSpPr>
          <p:cNvPr id="31" name="Rectangle 30"/>
          <p:cNvSpPr/>
          <p:nvPr/>
        </p:nvSpPr>
        <p:spPr>
          <a:xfrm>
            <a:off x="8499245" y="4297484"/>
            <a:ext cx="975360" cy="344081"/>
          </a:xfrm>
          <a:prstGeom prst="rect">
            <a:avLst/>
          </a:prstGeom>
          <a:solidFill>
            <a:srgbClr val="FFEEA3"/>
          </a:solidFill>
          <a:ln w="9525" cap="flat" cmpd="sng" algn="ctr">
            <a:noFill/>
            <a:prstDash val="solid"/>
          </a:ln>
          <a:effectLst/>
        </p:spPr>
        <p:txBody>
          <a:bodyPr rtlCol="0" anchor="ctr"/>
          <a:lstStyle/>
          <a:p>
            <a:pPr algn="ctr" defTabSz="1219170">
              <a:defRPr/>
            </a:pPr>
            <a:r>
              <a:rPr lang="en-US" sz="1467" kern="0" dirty="0">
                <a:solidFill>
                  <a:srgbClr val="595A5D"/>
                </a:solidFill>
                <a:latin typeface="Amazon Ember" panose="020B0603020204020204" pitchFamily="34" charset="0"/>
                <a:ea typeface="Amazon Ember" panose="020B0603020204020204" pitchFamily="34" charset="0"/>
                <a:cs typeface="Amazon Ember" panose="020B0603020204020204" pitchFamily="34" charset="0"/>
              </a:rPr>
              <a:t>Space</a:t>
            </a:r>
          </a:p>
        </p:txBody>
      </p:sp>
      <p:sp>
        <p:nvSpPr>
          <p:cNvPr id="32" name="Rectangle 31"/>
          <p:cNvSpPr/>
          <p:nvPr/>
        </p:nvSpPr>
        <p:spPr>
          <a:xfrm>
            <a:off x="9516292" y="4297484"/>
            <a:ext cx="975360" cy="344081"/>
          </a:xfrm>
          <a:prstGeom prst="rect">
            <a:avLst/>
          </a:prstGeom>
          <a:solidFill>
            <a:srgbClr val="FFEEA3"/>
          </a:solidFill>
          <a:ln w="9525" cap="flat" cmpd="sng" algn="ctr">
            <a:noFill/>
            <a:prstDash val="solid"/>
          </a:ln>
          <a:effectLst/>
        </p:spPr>
        <p:txBody>
          <a:bodyPr rtlCol="0" anchor="ctr"/>
          <a:lstStyle/>
          <a:p>
            <a:pPr algn="ctr" defTabSz="1219170">
              <a:defRPr/>
            </a:pPr>
            <a:r>
              <a:rPr lang="en-US" sz="1467" kern="0" dirty="0">
                <a:solidFill>
                  <a:srgbClr val="595A5D"/>
                </a:solidFill>
                <a:latin typeface="Amazon Ember" panose="020B0603020204020204" pitchFamily="34" charset="0"/>
                <a:ea typeface="Amazon Ember" panose="020B0603020204020204" pitchFamily="34" charset="0"/>
                <a:cs typeface="Amazon Ember" panose="020B0603020204020204" pitchFamily="34" charset="0"/>
              </a:rPr>
              <a:t>Power</a:t>
            </a:r>
          </a:p>
        </p:txBody>
      </p:sp>
      <p:sp>
        <p:nvSpPr>
          <p:cNvPr id="33" name="Rectangle 32"/>
          <p:cNvSpPr/>
          <p:nvPr/>
        </p:nvSpPr>
        <p:spPr>
          <a:xfrm>
            <a:off x="10523992" y="4297484"/>
            <a:ext cx="975360" cy="344081"/>
          </a:xfrm>
          <a:prstGeom prst="rect">
            <a:avLst/>
          </a:prstGeom>
          <a:solidFill>
            <a:srgbClr val="FFEEA3"/>
          </a:solidFill>
          <a:ln w="9525" cap="flat" cmpd="sng" algn="ctr">
            <a:noFill/>
            <a:prstDash val="solid"/>
          </a:ln>
          <a:effectLst/>
        </p:spPr>
        <p:txBody>
          <a:bodyPr rtlCol="0" anchor="ctr"/>
          <a:lstStyle/>
          <a:p>
            <a:pPr algn="ctr" defTabSz="1219170">
              <a:defRPr/>
            </a:pPr>
            <a:r>
              <a:rPr lang="en-US" sz="1467" kern="0" dirty="0">
                <a:solidFill>
                  <a:srgbClr val="595A5D"/>
                </a:solidFill>
                <a:latin typeface="Amazon Ember" panose="020B0603020204020204" pitchFamily="34" charset="0"/>
                <a:ea typeface="Amazon Ember" panose="020B0603020204020204" pitchFamily="34" charset="0"/>
                <a:cs typeface="Amazon Ember" panose="020B0603020204020204" pitchFamily="34" charset="0"/>
              </a:rPr>
              <a:t>Cooling</a:t>
            </a:r>
          </a:p>
        </p:txBody>
      </p:sp>
      <p:sp>
        <p:nvSpPr>
          <p:cNvPr id="34" name="Rectangle 33"/>
          <p:cNvSpPr/>
          <p:nvPr/>
        </p:nvSpPr>
        <p:spPr>
          <a:xfrm>
            <a:off x="1030042" y="2161735"/>
            <a:ext cx="1523174" cy="379656"/>
          </a:xfrm>
          <a:prstGeom prst="rect">
            <a:avLst/>
          </a:prstGeom>
        </p:spPr>
        <p:txBody>
          <a:bodyPr wrap="none">
            <a:spAutoFit/>
          </a:bodyPr>
          <a:lstStyle/>
          <a:p>
            <a:pPr algn="r" defTabSz="1219170">
              <a:defRPr/>
            </a:pPr>
            <a:r>
              <a:rPr lang="en-US" sz="1867" kern="0" dirty="0">
                <a:solidFill>
                  <a:prstClr val="white"/>
                </a:solidFill>
                <a:latin typeface="Amazon Ember" panose="020B0603020204020204" pitchFamily="34" charset="0"/>
                <a:ea typeface="Amazon Ember" panose="020B0603020204020204" pitchFamily="34" charset="0"/>
                <a:cs typeface="Amazon Ember" panose="020B0603020204020204" pitchFamily="34" charset="0"/>
              </a:rPr>
              <a:t>Server Costs</a:t>
            </a:r>
          </a:p>
        </p:txBody>
      </p:sp>
      <p:sp>
        <p:nvSpPr>
          <p:cNvPr id="35" name="Rectangle 34"/>
          <p:cNvSpPr/>
          <p:nvPr/>
        </p:nvSpPr>
        <p:spPr>
          <a:xfrm>
            <a:off x="1030042" y="3121803"/>
            <a:ext cx="1681871" cy="379656"/>
          </a:xfrm>
          <a:prstGeom prst="rect">
            <a:avLst/>
          </a:prstGeom>
        </p:spPr>
        <p:txBody>
          <a:bodyPr wrap="none">
            <a:spAutoFit/>
          </a:bodyPr>
          <a:lstStyle/>
          <a:p>
            <a:pPr algn="r" defTabSz="1219170">
              <a:defRPr/>
            </a:pPr>
            <a:r>
              <a:rPr lang="en-US" sz="1867" kern="0" dirty="0">
                <a:solidFill>
                  <a:prstClr val="white"/>
                </a:solidFill>
                <a:latin typeface="Amazon Ember" panose="020B0603020204020204" pitchFamily="34" charset="0"/>
                <a:ea typeface="Amazon Ember" panose="020B0603020204020204" pitchFamily="34" charset="0"/>
                <a:cs typeface="Amazon Ember" panose="020B0603020204020204" pitchFamily="34" charset="0"/>
              </a:rPr>
              <a:t>Storage Costs</a:t>
            </a:r>
          </a:p>
        </p:txBody>
      </p:sp>
      <p:sp>
        <p:nvSpPr>
          <p:cNvPr id="36" name="Rectangle 35"/>
          <p:cNvSpPr/>
          <p:nvPr/>
        </p:nvSpPr>
        <p:spPr>
          <a:xfrm>
            <a:off x="1030042" y="4084681"/>
            <a:ext cx="1762021" cy="379656"/>
          </a:xfrm>
          <a:prstGeom prst="rect">
            <a:avLst/>
          </a:prstGeom>
        </p:spPr>
        <p:txBody>
          <a:bodyPr wrap="none">
            <a:spAutoFit/>
          </a:bodyPr>
          <a:lstStyle/>
          <a:p>
            <a:pPr algn="r" defTabSz="1219170">
              <a:defRPr/>
            </a:pPr>
            <a:r>
              <a:rPr lang="en-US" sz="1867" kern="0" dirty="0">
                <a:solidFill>
                  <a:prstClr val="white"/>
                </a:solidFill>
                <a:latin typeface="Amazon Ember" panose="020B0603020204020204" pitchFamily="34" charset="0"/>
                <a:ea typeface="Amazon Ember" panose="020B0603020204020204" pitchFamily="34" charset="0"/>
                <a:cs typeface="Amazon Ember" panose="020B0603020204020204" pitchFamily="34" charset="0"/>
              </a:rPr>
              <a:t>Network Costs</a:t>
            </a:r>
          </a:p>
        </p:txBody>
      </p:sp>
      <p:sp>
        <p:nvSpPr>
          <p:cNvPr id="37" name="Rectangle 36"/>
          <p:cNvSpPr/>
          <p:nvPr/>
        </p:nvSpPr>
        <p:spPr>
          <a:xfrm>
            <a:off x="973937" y="5011444"/>
            <a:ext cx="1721946" cy="379656"/>
          </a:xfrm>
          <a:prstGeom prst="rect">
            <a:avLst/>
          </a:prstGeom>
        </p:spPr>
        <p:txBody>
          <a:bodyPr wrap="none">
            <a:spAutoFit/>
          </a:bodyPr>
          <a:lstStyle/>
          <a:p>
            <a:pPr algn="r" defTabSz="1219170">
              <a:defRPr/>
            </a:pPr>
            <a:r>
              <a:rPr lang="en-US" sz="1867" kern="0" dirty="0">
                <a:solidFill>
                  <a:prstClr val="white"/>
                </a:solidFill>
                <a:latin typeface="Amazon Ember" panose="020B0603020204020204" pitchFamily="34" charset="0"/>
                <a:ea typeface="Amazon Ember" panose="020B0603020204020204" pitchFamily="34" charset="0"/>
                <a:cs typeface="Amazon Ember" panose="020B0603020204020204" pitchFamily="34" charset="0"/>
              </a:rPr>
              <a:t>IT Labor Costs</a:t>
            </a:r>
          </a:p>
        </p:txBody>
      </p:sp>
      <p:sp>
        <p:nvSpPr>
          <p:cNvPr id="38" name="Oval 37"/>
          <p:cNvSpPr/>
          <p:nvPr/>
        </p:nvSpPr>
        <p:spPr>
          <a:xfrm>
            <a:off x="304800" y="2054828"/>
            <a:ext cx="609600" cy="613083"/>
          </a:xfrm>
          <a:prstGeom prst="ellipse">
            <a:avLst/>
          </a:prstGeom>
          <a:solidFill>
            <a:sysClr val="window" lastClr="FFFFFF"/>
          </a:solidFill>
          <a:ln w="9525" cap="flat" cmpd="sng" algn="ctr">
            <a:solidFill>
              <a:srgbClr val="F79646">
                <a:lumMod val="75000"/>
              </a:srgbClr>
            </a:solidFill>
            <a:prstDash val="solid"/>
          </a:ln>
          <a:effectLst/>
        </p:spPr>
        <p:txBody>
          <a:bodyPr rtlCol="0" anchor="ctr"/>
          <a:lstStyle/>
          <a:p>
            <a:pPr algn="ctr" defTabSz="1219170">
              <a:defRPr/>
            </a:pPr>
            <a:r>
              <a:rPr lang="en-US" sz="2400" kern="0" dirty="0">
                <a:solidFill>
                  <a:srgbClr val="F79646">
                    <a:lumMod val="75000"/>
                  </a:srgbClr>
                </a:solidFill>
                <a:latin typeface="Amazon Ember" panose="020B0603020204020204" pitchFamily="34" charset="0"/>
                <a:ea typeface="Amazon Ember" panose="020B0603020204020204" pitchFamily="34" charset="0"/>
                <a:cs typeface="Amazon Ember" panose="020B0603020204020204" pitchFamily="34" charset="0"/>
              </a:rPr>
              <a:t>1</a:t>
            </a:r>
          </a:p>
        </p:txBody>
      </p:sp>
      <p:sp>
        <p:nvSpPr>
          <p:cNvPr id="39" name="Oval 38"/>
          <p:cNvSpPr/>
          <p:nvPr/>
        </p:nvSpPr>
        <p:spPr>
          <a:xfrm>
            <a:off x="304800" y="3030291"/>
            <a:ext cx="609600" cy="613083"/>
          </a:xfrm>
          <a:prstGeom prst="ellipse">
            <a:avLst/>
          </a:prstGeom>
          <a:solidFill>
            <a:sysClr val="window" lastClr="FFFFFF"/>
          </a:solidFill>
          <a:ln w="9525" cap="flat" cmpd="sng" algn="ctr">
            <a:solidFill>
              <a:srgbClr val="F79646">
                <a:lumMod val="75000"/>
              </a:srgbClr>
            </a:solidFill>
            <a:prstDash val="solid"/>
          </a:ln>
          <a:effectLst/>
        </p:spPr>
        <p:txBody>
          <a:bodyPr rtlCol="0" anchor="ctr"/>
          <a:lstStyle/>
          <a:p>
            <a:pPr algn="ctr" defTabSz="1219170">
              <a:defRPr/>
            </a:pPr>
            <a:r>
              <a:rPr lang="en-US" sz="2400" kern="0" dirty="0">
                <a:solidFill>
                  <a:srgbClr val="F79646">
                    <a:lumMod val="75000"/>
                  </a:srgbClr>
                </a:solidFill>
                <a:latin typeface="Amazon Ember" panose="020B0603020204020204" pitchFamily="34" charset="0"/>
                <a:ea typeface="Amazon Ember" panose="020B0603020204020204" pitchFamily="34" charset="0"/>
                <a:cs typeface="Amazon Ember" panose="020B0603020204020204" pitchFamily="34" charset="0"/>
              </a:rPr>
              <a:t>2</a:t>
            </a:r>
          </a:p>
        </p:txBody>
      </p:sp>
      <p:sp>
        <p:nvSpPr>
          <p:cNvPr id="40" name="Oval 39"/>
          <p:cNvSpPr/>
          <p:nvPr/>
        </p:nvSpPr>
        <p:spPr>
          <a:xfrm>
            <a:off x="304800" y="3977339"/>
            <a:ext cx="609600" cy="613083"/>
          </a:xfrm>
          <a:prstGeom prst="ellipse">
            <a:avLst/>
          </a:prstGeom>
          <a:solidFill>
            <a:sysClr val="window" lastClr="FFFFFF"/>
          </a:solidFill>
          <a:ln w="9525" cap="flat" cmpd="sng" algn="ctr">
            <a:solidFill>
              <a:srgbClr val="F79646">
                <a:lumMod val="75000"/>
              </a:srgbClr>
            </a:solidFill>
            <a:prstDash val="solid"/>
          </a:ln>
          <a:effectLst/>
        </p:spPr>
        <p:txBody>
          <a:bodyPr rtlCol="0" anchor="ctr"/>
          <a:lstStyle/>
          <a:p>
            <a:pPr algn="ctr" defTabSz="1219170">
              <a:defRPr/>
            </a:pPr>
            <a:r>
              <a:rPr lang="en-US" sz="2400" kern="0" dirty="0">
                <a:solidFill>
                  <a:srgbClr val="F79646">
                    <a:lumMod val="75000"/>
                  </a:srgbClr>
                </a:solidFill>
                <a:latin typeface="Amazon Ember" panose="020B0603020204020204" pitchFamily="34" charset="0"/>
                <a:ea typeface="Amazon Ember" panose="020B0603020204020204" pitchFamily="34" charset="0"/>
                <a:cs typeface="Amazon Ember" panose="020B0603020204020204" pitchFamily="34" charset="0"/>
              </a:rPr>
              <a:t>3</a:t>
            </a:r>
          </a:p>
        </p:txBody>
      </p:sp>
    </p:spTree>
    <p:custDataLst>
      <p:tags r:id="rId1"/>
    </p:custDataLst>
    <p:extLst>
      <p:ext uri="{BB962C8B-B14F-4D97-AF65-F5344CB8AC3E}">
        <p14:creationId xmlns:p14="http://schemas.microsoft.com/office/powerpoint/2010/main" val="1807237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2112C9-CEA8-0C4E-BFCD-A9A52DCEDC04}"/>
              </a:ext>
            </a:extLst>
          </p:cNvPr>
          <p:cNvSpPr>
            <a:spLocks noGrp="1"/>
          </p:cNvSpPr>
          <p:nvPr>
            <p:ph type="title"/>
          </p:nvPr>
        </p:nvSpPr>
        <p:spPr/>
        <p:txBody>
          <a:bodyPr/>
          <a:lstStyle/>
          <a:p>
            <a:r>
              <a:rPr lang="en-US" dirty="0"/>
              <a:t>On-Premises versus All-In Cloud</a:t>
            </a:r>
          </a:p>
        </p:txBody>
      </p:sp>
      <p:graphicFrame>
        <p:nvGraphicFramePr>
          <p:cNvPr id="3" name="Table 2">
            <a:extLst>
              <a:ext uri="{FF2B5EF4-FFF2-40B4-BE49-F238E27FC236}">
                <a16:creationId xmlns:a16="http://schemas.microsoft.com/office/drawing/2014/main" id="{24317CF7-67BE-9346-A690-8893DE2C2CF9}"/>
              </a:ext>
            </a:extLst>
          </p:cNvPr>
          <p:cNvGraphicFramePr>
            <a:graphicFrameLocks noGrp="1"/>
          </p:cNvGraphicFramePr>
          <p:nvPr/>
        </p:nvGraphicFramePr>
        <p:xfrm>
          <a:off x="643697" y="2782891"/>
          <a:ext cx="4996881" cy="2834640"/>
        </p:xfrm>
        <a:graphic>
          <a:graphicData uri="http://schemas.openxmlformats.org/drawingml/2006/table">
            <a:tbl>
              <a:tblPr firstRow="1" bandRow="1">
                <a:tableStyleId>{5C22544A-7EE6-4342-B048-85BDC9FD1C3A}</a:tableStyleId>
              </a:tblPr>
              <a:tblGrid>
                <a:gridCol w="1519643">
                  <a:extLst>
                    <a:ext uri="{9D8B030D-6E8A-4147-A177-3AD203B41FA5}">
                      <a16:colId xmlns:a16="http://schemas.microsoft.com/office/drawing/2014/main" val="1711205940"/>
                    </a:ext>
                  </a:extLst>
                </a:gridCol>
                <a:gridCol w="2239461">
                  <a:extLst>
                    <a:ext uri="{9D8B030D-6E8A-4147-A177-3AD203B41FA5}">
                      <a16:colId xmlns:a16="http://schemas.microsoft.com/office/drawing/2014/main" val="142945063"/>
                    </a:ext>
                  </a:extLst>
                </a:gridCol>
                <a:gridCol w="1237777">
                  <a:extLst>
                    <a:ext uri="{9D8B030D-6E8A-4147-A177-3AD203B41FA5}">
                      <a16:colId xmlns:a16="http://schemas.microsoft.com/office/drawing/2014/main" val="1302532375"/>
                    </a:ext>
                  </a:extLst>
                </a:gridCol>
              </a:tblGrid>
              <a:tr h="370840">
                <a:tc gridSpan="3">
                  <a:txBody>
                    <a:bodyPr/>
                    <a:lstStyle/>
                    <a:p>
                      <a:pPr algn="ctr"/>
                      <a:r>
                        <a:rPr lang="en-US" sz="2200" dirty="0"/>
                        <a:t>3 Year Total Cost of Ownership</a:t>
                      </a:r>
                    </a:p>
                  </a:txBody>
                  <a:tcPr/>
                </a:tc>
                <a:tc hMerge="1">
                  <a:txBody>
                    <a:bodyPr/>
                    <a:lstStyle/>
                    <a:p>
                      <a:endParaRPr lang="en-US" dirty="0"/>
                    </a:p>
                  </a:txBody>
                  <a:tcPr/>
                </a:tc>
                <a:tc hMerge="1">
                  <a:txBody>
                    <a:bodyPr/>
                    <a:lstStyle/>
                    <a:p>
                      <a:endParaRPr lang="en-US" dirty="0"/>
                    </a:p>
                  </a:txBody>
                  <a:tcPr/>
                </a:tc>
                <a:extLst>
                  <a:ext uri="{0D108BD9-81ED-4DB2-BD59-A6C34878D82A}">
                    <a16:rowId xmlns:a16="http://schemas.microsoft.com/office/drawing/2014/main" val="2427237390"/>
                  </a:ext>
                </a:extLst>
              </a:tr>
              <a:tr h="370840">
                <a:tc>
                  <a:txBody>
                    <a:bodyPr/>
                    <a:lstStyle/>
                    <a:p>
                      <a:endParaRPr lang="en-US" sz="2200" dirty="0"/>
                    </a:p>
                  </a:txBody>
                  <a:tcPr/>
                </a:tc>
                <a:tc>
                  <a:txBody>
                    <a:bodyPr/>
                    <a:lstStyle/>
                    <a:p>
                      <a:pPr algn="ctr"/>
                      <a:r>
                        <a:rPr lang="en-US" sz="2200" b="1" dirty="0"/>
                        <a:t>On-Premises</a:t>
                      </a:r>
                    </a:p>
                  </a:txBody>
                  <a:tcPr/>
                </a:tc>
                <a:tc>
                  <a:txBody>
                    <a:bodyPr/>
                    <a:lstStyle/>
                    <a:p>
                      <a:pPr algn="ctr"/>
                      <a:r>
                        <a:rPr lang="en-US" sz="2200" b="1" dirty="0"/>
                        <a:t>AWS</a:t>
                      </a:r>
                    </a:p>
                  </a:txBody>
                  <a:tcPr/>
                </a:tc>
                <a:extLst>
                  <a:ext uri="{0D108BD9-81ED-4DB2-BD59-A6C34878D82A}">
                    <a16:rowId xmlns:a16="http://schemas.microsoft.com/office/drawing/2014/main" val="2248750133"/>
                  </a:ext>
                </a:extLst>
              </a:tr>
              <a:tr h="370840">
                <a:tc>
                  <a:txBody>
                    <a:bodyPr/>
                    <a:lstStyle/>
                    <a:p>
                      <a:r>
                        <a:rPr lang="en-US" sz="2000" dirty="0"/>
                        <a:t>Server</a:t>
                      </a:r>
                    </a:p>
                  </a:txBody>
                  <a:tcPr/>
                </a:tc>
                <a:tc>
                  <a:txBody>
                    <a:bodyPr/>
                    <a:lstStyle/>
                    <a:p>
                      <a:pPr algn="r"/>
                      <a:r>
                        <a:rPr lang="en-US" sz="2000" dirty="0"/>
                        <a:t>$91,922</a:t>
                      </a:r>
                    </a:p>
                  </a:txBody>
                  <a:tcPr/>
                </a:tc>
                <a:tc>
                  <a:txBody>
                    <a:bodyPr/>
                    <a:lstStyle/>
                    <a:p>
                      <a:pPr algn="r"/>
                      <a:r>
                        <a:rPr lang="en-US" sz="2000" dirty="0"/>
                        <a:t>$2,547</a:t>
                      </a:r>
                    </a:p>
                  </a:txBody>
                  <a:tcPr/>
                </a:tc>
                <a:extLst>
                  <a:ext uri="{0D108BD9-81ED-4DB2-BD59-A6C34878D82A}">
                    <a16:rowId xmlns:a16="http://schemas.microsoft.com/office/drawing/2014/main" val="3575942548"/>
                  </a:ext>
                </a:extLst>
              </a:tr>
              <a:tr h="370840">
                <a:tc>
                  <a:txBody>
                    <a:bodyPr/>
                    <a:lstStyle/>
                    <a:p>
                      <a:r>
                        <a:rPr lang="en-US" sz="2000" dirty="0"/>
                        <a:t>Storage</a:t>
                      </a:r>
                    </a:p>
                  </a:txBody>
                  <a:tcPr/>
                </a:tc>
                <a:tc>
                  <a:txBody>
                    <a:bodyPr/>
                    <a:lstStyle/>
                    <a:p>
                      <a:pPr algn="r"/>
                      <a:r>
                        <a:rPr lang="en-US" sz="2000" dirty="0"/>
                        <a:t>$67,840</a:t>
                      </a:r>
                    </a:p>
                  </a:txBody>
                  <a:tcPr/>
                </a:tc>
                <a:tc>
                  <a:txBody>
                    <a:bodyPr/>
                    <a:lstStyle/>
                    <a:p>
                      <a:pPr algn="r"/>
                      <a:r>
                        <a:rPr lang="en-US" sz="2000" dirty="0"/>
                        <a:t>$4,963</a:t>
                      </a:r>
                    </a:p>
                  </a:txBody>
                  <a:tcPr/>
                </a:tc>
                <a:extLst>
                  <a:ext uri="{0D108BD9-81ED-4DB2-BD59-A6C34878D82A}">
                    <a16:rowId xmlns:a16="http://schemas.microsoft.com/office/drawing/2014/main" val="2746864487"/>
                  </a:ext>
                </a:extLst>
              </a:tr>
              <a:tr h="370840">
                <a:tc>
                  <a:txBody>
                    <a:bodyPr/>
                    <a:lstStyle/>
                    <a:p>
                      <a:r>
                        <a:rPr lang="en-US" sz="2000" dirty="0"/>
                        <a:t>Network</a:t>
                      </a:r>
                    </a:p>
                  </a:txBody>
                  <a:tcPr/>
                </a:tc>
                <a:tc>
                  <a:txBody>
                    <a:bodyPr/>
                    <a:lstStyle/>
                    <a:p>
                      <a:pPr algn="r"/>
                      <a:r>
                        <a:rPr lang="en-US" sz="2000" dirty="0"/>
                        <a:t>$7,660</a:t>
                      </a:r>
                    </a:p>
                  </a:txBody>
                  <a:tcPr/>
                </a:tc>
                <a:tc>
                  <a:txBody>
                    <a:bodyPr/>
                    <a:lstStyle/>
                    <a:p>
                      <a:pPr algn="r"/>
                      <a:r>
                        <a:rPr lang="en-US" sz="2000" dirty="0"/>
                        <a:t>$------- </a:t>
                      </a:r>
                    </a:p>
                  </a:txBody>
                  <a:tcPr/>
                </a:tc>
                <a:extLst>
                  <a:ext uri="{0D108BD9-81ED-4DB2-BD59-A6C34878D82A}">
                    <a16:rowId xmlns:a16="http://schemas.microsoft.com/office/drawing/2014/main" val="1977035347"/>
                  </a:ext>
                </a:extLst>
              </a:tr>
              <a:tr h="370840">
                <a:tc>
                  <a:txBody>
                    <a:bodyPr/>
                    <a:lstStyle/>
                    <a:p>
                      <a:r>
                        <a:rPr lang="en-US" sz="2000" dirty="0"/>
                        <a:t>IT – Labor</a:t>
                      </a:r>
                    </a:p>
                  </a:txBody>
                  <a:tcPr/>
                </a:tc>
                <a:tc>
                  <a:txBody>
                    <a:bodyPr/>
                    <a:lstStyle/>
                    <a:p>
                      <a:r>
                        <a:rPr lang="en-US" sz="2000" dirty="0"/>
                        <a:t>             $  ----------</a:t>
                      </a:r>
                    </a:p>
                  </a:txBody>
                  <a:tcPr/>
                </a:tc>
                <a:tc>
                  <a:txBody>
                    <a:bodyPr/>
                    <a:lstStyle/>
                    <a:p>
                      <a:pPr algn="r"/>
                      <a:r>
                        <a:rPr lang="en-US" sz="2000" dirty="0"/>
                        <a:t>$------- </a:t>
                      </a:r>
                    </a:p>
                  </a:txBody>
                  <a:tcPr/>
                </a:tc>
                <a:extLst>
                  <a:ext uri="{0D108BD9-81ED-4DB2-BD59-A6C34878D82A}">
                    <a16:rowId xmlns:a16="http://schemas.microsoft.com/office/drawing/2014/main" val="2616535436"/>
                  </a:ext>
                </a:extLst>
              </a:tr>
              <a:tr h="0">
                <a:tc>
                  <a:txBody>
                    <a:bodyPr/>
                    <a:lstStyle/>
                    <a:p>
                      <a:r>
                        <a:rPr lang="en-US" sz="2000" b="1" dirty="0"/>
                        <a:t>Total</a:t>
                      </a:r>
                    </a:p>
                  </a:txBody>
                  <a:tcPr/>
                </a:tc>
                <a:tc>
                  <a:txBody>
                    <a:bodyPr/>
                    <a:lstStyle/>
                    <a:p>
                      <a:pPr algn="r"/>
                      <a:r>
                        <a:rPr lang="en-US" sz="2000" b="1" dirty="0"/>
                        <a:t>$167, 422</a:t>
                      </a:r>
                    </a:p>
                  </a:txBody>
                  <a:tcPr/>
                </a:tc>
                <a:tc>
                  <a:txBody>
                    <a:bodyPr/>
                    <a:lstStyle/>
                    <a:p>
                      <a:pPr algn="r"/>
                      <a:r>
                        <a:rPr lang="en-US" sz="2000" b="1" dirty="0"/>
                        <a:t>$7,509</a:t>
                      </a:r>
                    </a:p>
                  </a:txBody>
                  <a:tcPr/>
                </a:tc>
                <a:extLst>
                  <a:ext uri="{0D108BD9-81ED-4DB2-BD59-A6C34878D82A}">
                    <a16:rowId xmlns:a16="http://schemas.microsoft.com/office/drawing/2014/main" val="318299297"/>
                  </a:ext>
                </a:extLst>
              </a:tr>
            </a:tbl>
          </a:graphicData>
        </a:graphic>
      </p:graphicFrame>
      <p:sp>
        <p:nvSpPr>
          <p:cNvPr id="4" name="TextBox 3">
            <a:extLst>
              <a:ext uri="{FF2B5EF4-FFF2-40B4-BE49-F238E27FC236}">
                <a16:creationId xmlns:a16="http://schemas.microsoft.com/office/drawing/2014/main" id="{7E06EFFC-FAF0-884E-97B3-094988EF9F10}"/>
              </a:ext>
            </a:extLst>
          </p:cNvPr>
          <p:cNvSpPr txBox="1"/>
          <p:nvPr/>
        </p:nvSpPr>
        <p:spPr>
          <a:xfrm>
            <a:off x="1201258" y="5726819"/>
            <a:ext cx="4049507" cy="338554"/>
          </a:xfrm>
          <a:prstGeom prst="rect">
            <a:avLst/>
          </a:prstGeom>
          <a:noFill/>
        </p:spPr>
        <p:txBody>
          <a:bodyPr wrap="none" rtlCol="0">
            <a:spAutoFit/>
          </a:bodyPr>
          <a:lstStyle/>
          <a:p>
            <a:r>
              <a:rPr lang="en-US" sz="1600" dirty="0">
                <a:latin typeface="Amazon Ember Medium" panose="020B0603020204020204" pitchFamily="34" charset="0"/>
                <a:ea typeface="Amazon Ember Medium" panose="020B0603020204020204" pitchFamily="34" charset="0"/>
                <a:cs typeface="Amazon Ember Medium" panose="020B0603020204020204" pitchFamily="34" charset="0"/>
              </a:rPr>
              <a:t>AWS cost includes business level support</a:t>
            </a:r>
          </a:p>
        </p:txBody>
      </p:sp>
      <p:graphicFrame>
        <p:nvGraphicFramePr>
          <p:cNvPr id="6" name="Chart 5">
            <a:extLst>
              <a:ext uri="{FF2B5EF4-FFF2-40B4-BE49-F238E27FC236}">
                <a16:creationId xmlns:a16="http://schemas.microsoft.com/office/drawing/2014/main" id="{7F610A78-AB78-C045-A17A-1607BCD1D8BD}"/>
              </a:ext>
            </a:extLst>
          </p:cNvPr>
          <p:cNvGraphicFramePr/>
          <p:nvPr/>
        </p:nvGraphicFramePr>
        <p:xfrm>
          <a:off x="6304802" y="2311213"/>
          <a:ext cx="5359373" cy="4153416"/>
        </p:xfrm>
        <a:graphic>
          <a:graphicData uri="http://schemas.openxmlformats.org/drawingml/2006/chart">
            <c:chart xmlns:c="http://schemas.openxmlformats.org/drawingml/2006/chart" xmlns:r="http://schemas.openxmlformats.org/officeDocument/2006/relationships" r:id="rId4"/>
          </a:graphicData>
        </a:graphic>
      </p:graphicFrame>
      <p:sp>
        <p:nvSpPr>
          <p:cNvPr id="7" name="TextBox 6">
            <a:extLst>
              <a:ext uri="{FF2B5EF4-FFF2-40B4-BE49-F238E27FC236}">
                <a16:creationId xmlns:a16="http://schemas.microsoft.com/office/drawing/2014/main" id="{E67865AF-2762-4848-9A55-2D43B2335AC8}"/>
              </a:ext>
            </a:extLst>
          </p:cNvPr>
          <p:cNvSpPr txBox="1"/>
          <p:nvPr/>
        </p:nvSpPr>
        <p:spPr>
          <a:xfrm>
            <a:off x="36233" y="1402087"/>
            <a:ext cx="12119536" cy="954107"/>
          </a:xfrm>
          <a:prstGeom prst="rect">
            <a:avLst/>
          </a:prstGeom>
          <a:noFill/>
        </p:spPr>
        <p:txBody>
          <a:bodyPr wrap="none" rtlCol="0">
            <a:spAutoFit/>
          </a:bodyPr>
          <a:lstStyle/>
          <a:p>
            <a:pPr algn="ctr"/>
            <a:r>
              <a:rPr lang="en-US" sz="2800" dirty="0" err="1">
                <a:latin typeface="Amazon Ember" panose="020B0603020204020204" pitchFamily="34" charset="0"/>
                <a:ea typeface="Amazon Ember" panose="020B0603020204020204" pitchFamily="34" charset="0"/>
                <a:cs typeface="Amazon Ember" panose="020B0603020204020204" pitchFamily="34" charset="0"/>
              </a:rPr>
              <a:t>Vous</a:t>
            </a:r>
            <a:r>
              <a:rPr lang="en-US" sz="2800" dirty="0">
                <a:latin typeface="Amazon Ember" panose="020B0603020204020204" pitchFamily="34" charset="0"/>
                <a:ea typeface="Amazon Ember" panose="020B0603020204020204" pitchFamily="34" charset="0"/>
                <a:cs typeface="Amazon Ember" panose="020B0603020204020204" pitchFamily="34" charset="0"/>
              </a:rPr>
              <a:t> </a:t>
            </a:r>
            <a:r>
              <a:rPr lang="en-US" sz="2800" dirty="0" err="1">
                <a:latin typeface="Amazon Ember" panose="020B0603020204020204" pitchFamily="34" charset="0"/>
                <a:ea typeface="Amazon Ember" panose="020B0603020204020204" pitchFamily="34" charset="0"/>
                <a:cs typeface="Amazon Ember" panose="020B0603020204020204" pitchFamily="34" charset="0"/>
              </a:rPr>
              <a:t>pourriez</a:t>
            </a:r>
            <a:r>
              <a:rPr lang="en-US" sz="2800" dirty="0">
                <a:latin typeface="Amazon Ember" panose="020B0603020204020204" pitchFamily="34" charset="0"/>
                <a:ea typeface="Amazon Ember" panose="020B0603020204020204" pitchFamily="34" charset="0"/>
                <a:cs typeface="Amazon Ember" panose="020B0603020204020204" pitchFamily="34" charset="0"/>
              </a:rPr>
              <a:t> </a:t>
            </a:r>
            <a:r>
              <a:rPr lang="en-US" sz="2800" dirty="0" err="1">
                <a:latin typeface="Amazon Ember" panose="020B0603020204020204" pitchFamily="34" charset="0"/>
                <a:ea typeface="Amazon Ember" panose="020B0603020204020204" pitchFamily="34" charset="0"/>
                <a:cs typeface="Amazon Ember" panose="020B0603020204020204" pitchFamily="34" charset="0"/>
              </a:rPr>
              <a:t>économiser</a:t>
            </a:r>
            <a:r>
              <a:rPr lang="en-US" sz="2800" dirty="0">
                <a:latin typeface="Amazon Ember" panose="020B0603020204020204" pitchFamily="34" charset="0"/>
                <a:ea typeface="Amazon Ember" panose="020B0603020204020204" pitchFamily="34" charset="0"/>
                <a:cs typeface="Amazon Ember" panose="020B0603020204020204" pitchFamily="34" charset="0"/>
              </a:rPr>
              <a:t> </a:t>
            </a:r>
            <a:r>
              <a:rPr lang="en-US" sz="2800" b="1" dirty="0">
                <a:solidFill>
                  <a:schemeClr val="accent6">
                    <a:lumMod val="75000"/>
                  </a:schemeClr>
                </a:solidFill>
                <a:latin typeface="Amazon Ember" panose="020B0603020204020204" pitchFamily="34" charset="0"/>
                <a:ea typeface="Amazon Ember" panose="020B0603020204020204" pitchFamily="34" charset="0"/>
                <a:cs typeface="Amazon Ember" panose="020B0603020204020204" pitchFamily="34" charset="0"/>
              </a:rPr>
              <a:t>96% </a:t>
            </a:r>
            <a:r>
              <a:rPr lang="fr-FR" sz="2800" dirty="0">
                <a:latin typeface="Amazon Ember" panose="020B0603020204020204" pitchFamily="34" charset="0"/>
                <a:ea typeface="Amazon Ember" panose="020B0603020204020204" pitchFamily="34" charset="0"/>
                <a:cs typeface="Amazon Ember" panose="020B0603020204020204" pitchFamily="34" charset="0"/>
              </a:rPr>
              <a:t>par an en déplaçant votre infrastructure vers AWS.</a:t>
            </a:r>
          </a:p>
          <a:p>
            <a:pPr algn="ctr"/>
            <a:r>
              <a:rPr lang="fr-FR" sz="2800" dirty="0">
                <a:latin typeface="Amazon Ember" panose="020B0603020204020204" pitchFamily="34" charset="0"/>
                <a:ea typeface="Amazon Ember" panose="020B0603020204020204" pitchFamily="34" charset="0"/>
                <a:cs typeface="Amazon Ember" panose="020B0603020204020204" pitchFamily="34" charset="0"/>
              </a:rPr>
              <a:t>Vos économies totales sur trois ans seraient</a:t>
            </a:r>
            <a:r>
              <a:rPr lang="en-US" sz="2800" dirty="0">
                <a:latin typeface="Amazon Ember" panose="020B0603020204020204" pitchFamily="34" charset="0"/>
                <a:ea typeface="Amazon Ember" panose="020B0603020204020204" pitchFamily="34" charset="0"/>
                <a:cs typeface="Amazon Ember" panose="020B0603020204020204" pitchFamily="34" charset="0"/>
              </a:rPr>
              <a:t> </a:t>
            </a:r>
            <a:r>
              <a:rPr lang="en-US" sz="2800" b="1" dirty="0">
                <a:solidFill>
                  <a:schemeClr val="accent6">
                    <a:lumMod val="75000"/>
                  </a:schemeClr>
                </a:solidFill>
                <a:latin typeface="Amazon Ember" panose="020B0603020204020204" pitchFamily="34" charset="0"/>
                <a:ea typeface="Amazon Ember" panose="020B0603020204020204" pitchFamily="34" charset="0"/>
                <a:cs typeface="Amazon Ember" panose="020B0603020204020204" pitchFamily="34" charset="0"/>
              </a:rPr>
              <a:t>$159,913</a:t>
            </a:r>
            <a:r>
              <a:rPr lang="en-US" sz="2800" dirty="0">
                <a:latin typeface="Amazon Ember" panose="020B0603020204020204" pitchFamily="34" charset="0"/>
                <a:ea typeface="Amazon Ember" panose="020B0603020204020204" pitchFamily="34" charset="0"/>
                <a:cs typeface="Amazon Ember" panose="020B0603020204020204" pitchFamily="34" charset="0"/>
              </a:rPr>
              <a:t>.</a:t>
            </a:r>
          </a:p>
        </p:txBody>
      </p:sp>
    </p:spTree>
    <p:custDataLst>
      <p:tags r:id="rId1"/>
    </p:custDataLst>
    <p:extLst>
      <p:ext uri="{BB962C8B-B14F-4D97-AF65-F5344CB8AC3E}">
        <p14:creationId xmlns:p14="http://schemas.microsoft.com/office/powerpoint/2010/main" val="39885386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Contenu de </a:t>
            </a:r>
            <a:r>
              <a:rPr lang="en-US" dirty="0" err="1"/>
              <a:t>ce</a:t>
            </a:r>
            <a:r>
              <a:rPr lang="en-US" dirty="0"/>
              <a:t> module</a:t>
            </a:r>
          </a:p>
        </p:txBody>
      </p:sp>
      <p:sp>
        <p:nvSpPr>
          <p:cNvPr id="5" name="Content Placeholder 4"/>
          <p:cNvSpPr>
            <a:spLocks noGrp="1"/>
          </p:cNvSpPr>
          <p:nvPr>
            <p:ph idx="1"/>
          </p:nvPr>
        </p:nvSpPr>
        <p:spPr/>
        <p:txBody>
          <a:bodyPr>
            <a:noAutofit/>
          </a:bodyPr>
          <a:lstStyle/>
          <a:p>
            <a:pPr marL="493713" indent="-493713">
              <a:spcBef>
                <a:spcPts val="1800"/>
              </a:spcBef>
            </a:pPr>
            <a:r>
              <a:rPr lang="en-US" dirty="0"/>
              <a:t>Part 1: </a:t>
            </a:r>
            <a:r>
              <a:rPr lang="fr-FR" dirty="0"/>
              <a:t>Principes de base de la tarification</a:t>
            </a:r>
            <a:endParaRPr lang="en-US" dirty="0"/>
          </a:p>
          <a:p>
            <a:pPr marL="493713" indent="-493713">
              <a:spcBef>
                <a:spcPts val="1800"/>
              </a:spcBef>
            </a:pPr>
            <a:r>
              <a:rPr lang="en-US" dirty="0"/>
              <a:t>Part 2: Total Cost of Ownership (TCO)</a:t>
            </a:r>
          </a:p>
        </p:txBody>
      </p:sp>
    </p:spTree>
    <p:custDataLst>
      <p:tags r:id="rId1"/>
    </p:custDataLst>
    <p:extLst>
      <p:ext uri="{BB962C8B-B14F-4D97-AF65-F5344CB8AC3E}">
        <p14:creationId xmlns:p14="http://schemas.microsoft.com/office/powerpoint/2010/main" val="14684196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5">
            <a:extLst>
              <a:ext uri="{FF2B5EF4-FFF2-40B4-BE49-F238E27FC236}">
                <a16:creationId xmlns:a16="http://schemas.microsoft.com/office/drawing/2014/main" id="{CA3F39CA-5E24-E149-AC47-FC0388A2732F}"/>
              </a:ext>
            </a:extLst>
          </p:cNvPr>
          <p:cNvSpPr txBox="1">
            <a:spLocks/>
          </p:cNvSpPr>
          <p:nvPr/>
        </p:nvSpPr>
        <p:spPr>
          <a:xfrm>
            <a:off x="4575267" y="4258226"/>
            <a:ext cx="8379302" cy="170174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Tx/>
              <a:buBlip>
                <a:blip r:embed="rId3"/>
              </a:buBlip>
              <a:defRPr sz="2800" b="0" i="0" kern="1200">
                <a:solidFill>
                  <a:schemeClr val="tx1"/>
                </a:solidFill>
                <a:latin typeface="Amazon Ember Light" charset="0"/>
                <a:ea typeface="Amazon Ember Light" charset="0"/>
                <a:cs typeface="Amazon Ember Light" charset="0"/>
              </a:defRPr>
            </a:lvl1pPr>
            <a:lvl2pPr marL="685800" indent="-228600" algn="l" defTabSz="914400" rtl="0" eaLnBrk="1" latinLnBrk="0" hangingPunct="1">
              <a:lnSpc>
                <a:spcPct val="90000"/>
              </a:lnSpc>
              <a:spcBef>
                <a:spcPts val="500"/>
              </a:spcBef>
              <a:buFontTx/>
              <a:buBlip>
                <a:blip r:embed="rId3"/>
              </a:buBlip>
              <a:defRPr sz="2400" b="0" i="0" kern="1200">
                <a:solidFill>
                  <a:schemeClr val="tx1"/>
                </a:solidFill>
                <a:latin typeface="Amazon Ember Light" charset="0"/>
                <a:ea typeface="Amazon Ember Light" charset="0"/>
                <a:cs typeface="Amazon Ember Light" charset="0"/>
              </a:defRPr>
            </a:lvl2pPr>
            <a:lvl3pPr marL="1143000" indent="-228600" algn="l" defTabSz="914400" rtl="0" eaLnBrk="1" latinLnBrk="0" hangingPunct="1">
              <a:lnSpc>
                <a:spcPct val="90000"/>
              </a:lnSpc>
              <a:spcBef>
                <a:spcPts val="500"/>
              </a:spcBef>
              <a:buFontTx/>
              <a:buBlip>
                <a:blip r:embed="rId3"/>
              </a:buBlip>
              <a:defRPr sz="2000" b="0" i="0" kern="1200">
                <a:solidFill>
                  <a:schemeClr val="tx1"/>
                </a:solidFill>
                <a:latin typeface="Amazon Ember Light" charset="0"/>
                <a:ea typeface="Amazon Ember Light" charset="0"/>
                <a:cs typeface="Amazon Ember Light" charset="0"/>
              </a:defRPr>
            </a:lvl3pPr>
            <a:lvl4pPr marL="1600200" indent="-228600" algn="l" defTabSz="914400" rtl="0" eaLnBrk="1" latinLnBrk="0" hangingPunct="1">
              <a:lnSpc>
                <a:spcPct val="90000"/>
              </a:lnSpc>
              <a:spcBef>
                <a:spcPts val="500"/>
              </a:spcBef>
              <a:buFontTx/>
              <a:buBlip>
                <a:blip r:embed="rId3"/>
              </a:buBlip>
              <a:defRPr sz="1800" b="0" i="0" kern="1200">
                <a:solidFill>
                  <a:schemeClr val="tx1"/>
                </a:solidFill>
                <a:latin typeface="Amazon Ember Light" charset="0"/>
                <a:ea typeface="Amazon Ember Light" charset="0"/>
                <a:cs typeface="Amazon Ember Light" charset="0"/>
              </a:defRPr>
            </a:lvl4pPr>
            <a:lvl5pPr marL="2057400" indent="-228600" algn="l" defTabSz="914400" rtl="0" eaLnBrk="1" latinLnBrk="0" hangingPunct="1">
              <a:lnSpc>
                <a:spcPct val="90000"/>
              </a:lnSpc>
              <a:spcBef>
                <a:spcPts val="500"/>
              </a:spcBef>
              <a:buFontTx/>
              <a:buBlip>
                <a:blip r:embed="rId3"/>
              </a:buBlip>
              <a:defRPr sz="1800" b="0" i="0" kern="1200">
                <a:solidFill>
                  <a:schemeClr val="tx1"/>
                </a:solidFill>
                <a:latin typeface="Amazon Ember Light" charset="0"/>
                <a:ea typeface="Amazon Ember Light" charset="0"/>
                <a:cs typeface="Amazon Ember Light"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endParaRPr lang="en-US" sz="2600" dirty="0"/>
          </a:p>
          <a:p>
            <a:pPr marL="0" indent="0">
              <a:buNone/>
            </a:pPr>
            <a:endParaRPr lang="en-US" sz="2600" dirty="0"/>
          </a:p>
          <a:p>
            <a:pPr marL="468313" indent="-468313"/>
            <a:r>
              <a:rPr lang="en-US" sz="2600" dirty="0">
                <a:hlinkClick r:id="rId4"/>
              </a:rPr>
              <a:t>http://calculator.s3.amazonaws.com/index.html</a:t>
            </a:r>
            <a:endParaRPr lang="en-US" sz="2600" dirty="0"/>
          </a:p>
        </p:txBody>
      </p:sp>
      <p:sp>
        <p:nvSpPr>
          <p:cNvPr id="5" name="Title 4"/>
          <p:cNvSpPr>
            <a:spLocks noGrp="1"/>
          </p:cNvSpPr>
          <p:nvPr>
            <p:ph type="title"/>
          </p:nvPr>
        </p:nvSpPr>
        <p:spPr/>
        <p:txBody>
          <a:bodyPr/>
          <a:lstStyle/>
          <a:p>
            <a:r>
              <a:rPr lang="en-US" dirty="0"/>
              <a:t>AWS Simple Monthly Calculator</a:t>
            </a:r>
          </a:p>
        </p:txBody>
      </p:sp>
      <p:sp>
        <p:nvSpPr>
          <p:cNvPr id="6" name="Content Placeholder 5"/>
          <p:cNvSpPr>
            <a:spLocks noGrp="1"/>
          </p:cNvSpPr>
          <p:nvPr>
            <p:ph idx="1"/>
          </p:nvPr>
        </p:nvSpPr>
        <p:spPr>
          <a:xfrm>
            <a:off x="238539" y="1440305"/>
            <a:ext cx="4553397" cy="4913308"/>
          </a:xfrm>
        </p:spPr>
        <p:txBody>
          <a:bodyPr>
            <a:normAutofit/>
          </a:bodyPr>
          <a:lstStyle/>
          <a:p>
            <a:pPr marL="0" indent="0">
              <a:buNone/>
            </a:pPr>
            <a:r>
              <a:rPr lang="en-US" dirty="0" err="1"/>
              <a:t>Utiliser</a:t>
            </a:r>
            <a:r>
              <a:rPr lang="en-US" dirty="0"/>
              <a:t> le </a:t>
            </a:r>
            <a:r>
              <a:rPr lang="en-US" b="1" dirty="0">
                <a:solidFill>
                  <a:srgbClr val="0070C0"/>
                </a:solidFill>
              </a:rPr>
              <a:t>Simple Monthly Calculator </a:t>
            </a:r>
            <a:r>
              <a:rPr lang="en-US" dirty="0"/>
              <a:t>to:</a:t>
            </a:r>
          </a:p>
          <a:p>
            <a:pPr marL="465138" indent="-465138"/>
            <a:r>
              <a:rPr lang="en-US" dirty="0" err="1"/>
              <a:t>Estimer</a:t>
            </a:r>
            <a:r>
              <a:rPr lang="en-US" dirty="0"/>
              <a:t> les </a:t>
            </a:r>
            <a:r>
              <a:rPr lang="en-US" dirty="0" err="1"/>
              <a:t>coûts</a:t>
            </a:r>
            <a:r>
              <a:rPr lang="en-US" dirty="0"/>
              <a:t> </a:t>
            </a:r>
            <a:r>
              <a:rPr lang="en-US" dirty="0" err="1"/>
              <a:t>mensuels</a:t>
            </a:r>
            <a:endParaRPr lang="en-US" dirty="0"/>
          </a:p>
          <a:p>
            <a:pPr marL="465138" indent="-465138"/>
            <a:r>
              <a:rPr lang="fr-FR" dirty="0"/>
              <a:t>Identifier les opportunités de réduire les coûts mensuels</a:t>
            </a:r>
            <a:endParaRPr lang="en-US" dirty="0"/>
          </a:p>
          <a:p>
            <a:pPr marL="465138" indent="-465138"/>
            <a:r>
              <a:rPr lang="fr-FR" dirty="0"/>
              <a:t>Utiliser des modèles pour comparer les services et le modèle de déploiement</a:t>
            </a:r>
            <a:endParaRPr lang="en-US" dirty="0"/>
          </a:p>
          <a:p>
            <a:pPr marL="0" indent="0">
              <a:buNone/>
            </a:pPr>
            <a:endParaRPr lang="en-US" b="1" dirty="0"/>
          </a:p>
          <a:p>
            <a:pPr marL="0" indent="0">
              <a:buNone/>
            </a:pPr>
            <a:endParaRPr lang="en-US" b="1" dirty="0"/>
          </a:p>
          <a:p>
            <a:pPr lvl="1"/>
            <a:endParaRPr lang="en-US" dirty="0"/>
          </a:p>
        </p:txBody>
      </p:sp>
      <p:pic>
        <p:nvPicPr>
          <p:cNvPr id="4" name="Picture 3">
            <a:extLst>
              <a:ext uri="{FF2B5EF4-FFF2-40B4-BE49-F238E27FC236}">
                <a16:creationId xmlns:a16="http://schemas.microsoft.com/office/drawing/2014/main" id="{96ADBD13-0A99-5148-B6F6-9EA0C01F0DC4}"/>
              </a:ext>
            </a:extLst>
          </p:cNvPr>
          <p:cNvPicPr>
            <a:picLocks noChangeAspect="1"/>
          </p:cNvPicPr>
          <p:nvPr/>
        </p:nvPicPr>
        <p:blipFill>
          <a:blip r:embed="rId5"/>
          <a:stretch>
            <a:fillRect/>
          </a:stretch>
        </p:blipFill>
        <p:spPr>
          <a:xfrm>
            <a:off x="4840871" y="1410509"/>
            <a:ext cx="7159740" cy="3624066"/>
          </a:xfrm>
          <a:prstGeom prst="rect">
            <a:avLst/>
          </a:prstGeom>
        </p:spPr>
      </p:pic>
    </p:spTree>
    <p:extLst>
      <p:ext uri="{BB962C8B-B14F-4D97-AF65-F5344CB8AC3E}">
        <p14:creationId xmlns:p14="http://schemas.microsoft.com/office/powerpoint/2010/main" val="40235017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AWS TCO Calculator</a:t>
            </a:r>
          </a:p>
        </p:txBody>
      </p:sp>
      <p:sp>
        <p:nvSpPr>
          <p:cNvPr id="6" name="Content Placeholder 5"/>
          <p:cNvSpPr>
            <a:spLocks noGrp="1"/>
          </p:cNvSpPr>
          <p:nvPr>
            <p:ph idx="1"/>
          </p:nvPr>
        </p:nvSpPr>
        <p:spPr/>
        <p:txBody>
          <a:bodyPr>
            <a:normAutofit/>
          </a:bodyPr>
          <a:lstStyle/>
          <a:p>
            <a:pPr marL="0" indent="0">
              <a:buNone/>
            </a:pPr>
            <a:r>
              <a:rPr lang="en-US" dirty="0" err="1"/>
              <a:t>Utiliser</a:t>
            </a:r>
            <a:r>
              <a:rPr lang="en-US" dirty="0"/>
              <a:t> le </a:t>
            </a:r>
            <a:r>
              <a:rPr lang="en-US" b="1" dirty="0">
                <a:solidFill>
                  <a:srgbClr val="0070C0"/>
                </a:solidFill>
              </a:rPr>
              <a:t>TCO Calculator pour</a:t>
            </a:r>
            <a:r>
              <a:rPr lang="en-US" dirty="0"/>
              <a:t>:</a:t>
            </a:r>
          </a:p>
          <a:p>
            <a:pPr marL="465138" indent="-465138"/>
            <a:endParaRPr lang="fr-FR" dirty="0"/>
          </a:p>
          <a:p>
            <a:pPr marL="465138" indent="-465138"/>
            <a:r>
              <a:rPr lang="fr-FR" dirty="0"/>
              <a:t>Estimer les économies de coûts</a:t>
            </a:r>
            <a:r>
              <a:rPr lang="en-US" dirty="0"/>
              <a:t>s</a:t>
            </a:r>
          </a:p>
          <a:p>
            <a:pPr marL="465138" indent="-465138"/>
            <a:r>
              <a:rPr lang="en-US" dirty="0" err="1"/>
              <a:t>Utiliser</a:t>
            </a:r>
            <a:r>
              <a:rPr lang="en-US" dirty="0"/>
              <a:t> des rapports </a:t>
            </a:r>
            <a:r>
              <a:rPr lang="en-US" dirty="0" err="1"/>
              <a:t>détaillés</a:t>
            </a:r>
            <a:endParaRPr lang="en-US" dirty="0"/>
          </a:p>
          <a:p>
            <a:pPr marL="465138" indent="-465138"/>
            <a:r>
              <a:rPr lang="en-US" dirty="0"/>
              <a:t>Modifier les </a:t>
            </a:r>
            <a:r>
              <a:rPr lang="en-US" dirty="0" err="1"/>
              <a:t>hypothèses</a:t>
            </a:r>
            <a:endParaRPr lang="en-US" dirty="0"/>
          </a:p>
          <a:p>
            <a:endParaRPr lang="en-US" dirty="0"/>
          </a:p>
          <a:p>
            <a:pPr marL="0" indent="0">
              <a:buNone/>
            </a:pPr>
            <a:r>
              <a:rPr lang="en-US" dirty="0"/>
              <a:t>https://awstcocalculator.com</a:t>
            </a:r>
          </a:p>
          <a:p>
            <a:pPr lvl="1"/>
            <a:endParaRPr lang="en-US" dirty="0"/>
          </a:p>
          <a:p>
            <a:pPr marL="0" indent="0">
              <a:buNone/>
            </a:pPr>
            <a:endParaRPr lang="en-US" b="1" dirty="0"/>
          </a:p>
          <a:p>
            <a:pPr marL="0" indent="0">
              <a:buNone/>
            </a:pPr>
            <a:endParaRPr lang="en-US" b="1" dirty="0"/>
          </a:p>
          <a:p>
            <a:pPr lvl="1"/>
            <a:endParaRPr lang="en-US" dirty="0"/>
          </a:p>
        </p:txBody>
      </p:sp>
      <p:pic>
        <p:nvPicPr>
          <p:cNvPr id="9" name="Picture 8">
            <a:extLst>
              <a:ext uri="{FF2B5EF4-FFF2-40B4-BE49-F238E27FC236}">
                <a16:creationId xmlns:a16="http://schemas.microsoft.com/office/drawing/2014/main" id="{89A43F21-E6E1-184C-9874-1C6996D654E3}"/>
              </a:ext>
            </a:extLst>
          </p:cNvPr>
          <p:cNvPicPr>
            <a:picLocks noChangeAspect="1"/>
          </p:cNvPicPr>
          <p:nvPr/>
        </p:nvPicPr>
        <p:blipFill>
          <a:blip r:embed="rId3"/>
          <a:stretch>
            <a:fillRect/>
          </a:stretch>
        </p:blipFill>
        <p:spPr>
          <a:xfrm>
            <a:off x="5316586" y="1584963"/>
            <a:ext cx="6452373" cy="468190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29183781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8539" y="158621"/>
            <a:ext cx="11115261" cy="989044"/>
          </a:xfrm>
        </p:spPr>
        <p:txBody>
          <a:bodyPr>
            <a:noAutofit/>
          </a:bodyPr>
          <a:lstStyle/>
          <a:p>
            <a:r>
              <a:rPr lang="fr-FR" dirty="0"/>
              <a:t>Ressources pour vous aider à démarrer</a:t>
            </a:r>
            <a:endParaRPr lang="en-US" dirty="0"/>
          </a:p>
        </p:txBody>
      </p:sp>
      <p:sp>
        <p:nvSpPr>
          <p:cNvPr id="15" name="TextBox 14"/>
          <p:cNvSpPr txBox="1"/>
          <p:nvPr/>
        </p:nvSpPr>
        <p:spPr>
          <a:xfrm>
            <a:off x="438150" y="1600200"/>
            <a:ext cx="4502150" cy="4544962"/>
          </a:xfrm>
          <a:prstGeom prst="rect">
            <a:avLst/>
          </a:prstGeom>
          <a:noFill/>
        </p:spPr>
        <p:txBody>
          <a:bodyPr wrap="square" rtlCol="0">
            <a:spAutoFit/>
          </a:bodyPr>
          <a:lstStyle/>
          <a:p>
            <a:pPr lvl="0">
              <a:defRPr/>
            </a:pPr>
            <a:r>
              <a:rPr lang="en-US" sz="2000" kern="0" dirty="0">
                <a:solidFill>
                  <a:srgbClr val="E98E31"/>
                </a:solidFill>
              </a:rPr>
              <a:t>AWS Economics Center</a:t>
            </a:r>
          </a:p>
          <a:p>
            <a:pPr lvl="0">
              <a:spcAft>
                <a:spcPts val="800"/>
              </a:spcAft>
              <a:defRPr/>
            </a:pPr>
            <a:r>
              <a:rPr lang="en-US" sz="1600" kern="0" dirty="0">
                <a:solidFill>
                  <a:srgbClr val="474746"/>
                </a:solidFill>
                <a:hlinkClick r:id="rId4"/>
              </a:rPr>
              <a:t>http://aws.amazon.com/economics/</a:t>
            </a:r>
            <a:endParaRPr lang="en-US" sz="1600" kern="0" dirty="0">
              <a:solidFill>
                <a:srgbClr val="474746"/>
              </a:solidFill>
            </a:endParaRP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srgbClr val="E98E31"/>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solidFill>
                  <a:srgbClr val="E98E31"/>
                </a:solidFill>
                <a:effectLst/>
                <a:uLnTx/>
                <a:uFillTx/>
              </a:rPr>
              <a:t>AWS TCO Calculator</a:t>
            </a:r>
          </a:p>
          <a:p>
            <a:pPr marL="0" marR="0" lvl="0" indent="0" defTabSz="914400" eaLnBrk="1" fontAlgn="auto" latinLnBrk="0" hangingPunct="1">
              <a:lnSpc>
                <a:spcPct val="100000"/>
              </a:lnSpc>
              <a:spcBef>
                <a:spcPts val="0"/>
              </a:spcBef>
              <a:spcAft>
                <a:spcPts val="800"/>
              </a:spcAft>
              <a:buClrTx/>
              <a:buSzTx/>
              <a:buFontTx/>
              <a:buNone/>
              <a:tabLst/>
              <a:defRPr/>
            </a:pPr>
            <a:r>
              <a:rPr kumimoji="0" lang="en-US" sz="1600" b="0" i="0" u="none" strike="noStrike" kern="0" cap="none" spc="0" normalizeH="0" baseline="0" noProof="0" dirty="0">
                <a:ln>
                  <a:noFill/>
                </a:ln>
                <a:solidFill>
                  <a:srgbClr val="474746"/>
                </a:solidFill>
                <a:effectLst/>
                <a:uLnTx/>
                <a:uFillTx/>
                <a:hlinkClick r:id="rId5"/>
              </a:rPr>
              <a:t>https://awstcocalculator.com</a:t>
            </a:r>
            <a:endParaRPr kumimoji="0" lang="en-US" sz="1600" b="0" i="0" u="none" strike="noStrike" kern="0" cap="none" spc="0" normalizeH="0" baseline="0" noProof="0" dirty="0">
              <a:ln>
                <a:noFill/>
              </a:ln>
              <a:solidFill>
                <a:srgbClr val="474746"/>
              </a:solidFill>
              <a:effectLst/>
              <a:uLnTx/>
              <a:uFillTx/>
            </a:endParaRPr>
          </a:p>
          <a:p>
            <a:pPr marL="0" marR="0" lvl="0" indent="0" defTabSz="914400" eaLnBrk="1" fontAlgn="auto" latinLnBrk="0" hangingPunct="1">
              <a:lnSpc>
                <a:spcPct val="100000"/>
              </a:lnSpc>
              <a:spcBef>
                <a:spcPts val="0"/>
              </a:spcBef>
              <a:spcAft>
                <a:spcPts val="800"/>
              </a:spcAft>
              <a:buClrTx/>
              <a:buSzTx/>
              <a:buFontTx/>
              <a:buNone/>
              <a:tabLst/>
              <a:defRPr/>
            </a:pPr>
            <a:endParaRPr kumimoji="0" lang="en-US" sz="1867" b="0" i="0" u="none" strike="noStrike" kern="0" cap="none" spc="0" normalizeH="0" baseline="0" noProof="0" dirty="0">
              <a:ln>
                <a:noFill/>
              </a:ln>
              <a:solidFill>
                <a:srgbClr val="474746"/>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solidFill>
                  <a:srgbClr val="E98E31"/>
                </a:solidFill>
                <a:effectLst/>
                <a:uLnTx/>
                <a:uFillTx/>
              </a:rPr>
              <a:t>Simple Monthly Calculator</a:t>
            </a:r>
          </a:p>
          <a:p>
            <a:pPr marL="0" marR="0" lvl="0" indent="0" defTabSz="914400" eaLnBrk="1" fontAlgn="auto" latinLnBrk="0" hangingPunct="1">
              <a:lnSpc>
                <a:spcPct val="100000"/>
              </a:lnSpc>
              <a:spcBef>
                <a:spcPts val="0"/>
              </a:spcBef>
              <a:spcAft>
                <a:spcPts val="800"/>
              </a:spcAft>
              <a:buClrTx/>
              <a:buSzTx/>
              <a:buFontTx/>
              <a:buNone/>
              <a:tabLst/>
              <a:defRPr/>
            </a:pPr>
            <a:r>
              <a:rPr kumimoji="0" lang="en-US" sz="1600" b="0" i="0" u="none" strike="noStrike" kern="0" cap="none" spc="0" normalizeH="0" baseline="0" noProof="0" dirty="0">
                <a:ln>
                  <a:noFill/>
                </a:ln>
                <a:solidFill>
                  <a:srgbClr val="474746"/>
                </a:solidFill>
                <a:effectLst/>
                <a:uLnTx/>
                <a:uFillTx/>
                <a:hlinkClick r:id="rId4"/>
              </a:rPr>
              <a:t>https://calculator.s3.amazonaws.com/index.html</a:t>
            </a:r>
            <a:endParaRPr kumimoji="0" lang="en-US" sz="1600" b="0" i="0" u="none" strike="noStrike" kern="0" cap="none" spc="0" normalizeH="0" baseline="0" noProof="0" dirty="0">
              <a:ln>
                <a:noFill/>
              </a:ln>
              <a:solidFill>
                <a:srgbClr val="474746"/>
              </a:solidFill>
              <a:effectLst/>
              <a:uLnTx/>
              <a:uFillTx/>
            </a:endParaRPr>
          </a:p>
          <a:p>
            <a:pPr marL="0" marR="0" lvl="0" indent="0" defTabSz="914400" eaLnBrk="1" fontAlgn="auto" latinLnBrk="0" hangingPunct="1">
              <a:lnSpc>
                <a:spcPct val="100000"/>
              </a:lnSpc>
              <a:spcBef>
                <a:spcPts val="0"/>
              </a:spcBef>
              <a:spcAft>
                <a:spcPts val="800"/>
              </a:spcAft>
              <a:buClrTx/>
              <a:buSzTx/>
              <a:buFontTx/>
              <a:buNone/>
              <a:tabLst/>
              <a:defRPr/>
            </a:pPr>
            <a:endParaRPr kumimoji="0" lang="en-US" sz="1867" b="0" i="0" u="none" strike="noStrike" kern="0" cap="none" spc="0" normalizeH="0" baseline="0" noProof="0" dirty="0">
              <a:ln>
                <a:noFill/>
              </a:ln>
              <a:solidFill>
                <a:srgbClr val="474746"/>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solidFill>
                  <a:srgbClr val="E98E31"/>
                </a:solidFill>
                <a:effectLst/>
                <a:uLnTx/>
                <a:uFillTx/>
              </a:rPr>
              <a:t>Case studies and research</a:t>
            </a:r>
          </a:p>
          <a:p>
            <a:pPr marL="0" marR="0" lvl="0" indent="0" defTabSz="914400" eaLnBrk="1" fontAlgn="auto" latinLnBrk="0" hangingPunct="1">
              <a:lnSpc>
                <a:spcPct val="100000"/>
              </a:lnSpc>
              <a:spcBef>
                <a:spcPts val="0"/>
              </a:spcBef>
              <a:spcAft>
                <a:spcPts val="800"/>
              </a:spcAft>
              <a:buClrTx/>
              <a:buSzTx/>
              <a:buFontTx/>
              <a:buNone/>
              <a:tabLst/>
              <a:defRPr/>
            </a:pPr>
            <a:r>
              <a:rPr kumimoji="0" lang="en-US" sz="1600" b="0" i="0" u="none" strike="noStrike" kern="0" cap="none" spc="0" normalizeH="0" baseline="0" noProof="0" dirty="0">
                <a:ln>
                  <a:noFill/>
                </a:ln>
                <a:solidFill>
                  <a:srgbClr val="474746"/>
                </a:solidFill>
                <a:effectLst/>
                <a:uLnTx/>
                <a:uFillTx/>
                <a:hlinkClick r:id="rId4"/>
              </a:rPr>
              <a:t>http://aws.amazon.com/economics/</a:t>
            </a:r>
            <a:endParaRPr kumimoji="0" lang="en-US" sz="1600" b="0" i="0" u="none" strike="noStrike" kern="0" cap="none" spc="0" normalizeH="0" baseline="0" noProof="0" dirty="0">
              <a:ln>
                <a:noFill/>
              </a:ln>
              <a:solidFill>
                <a:srgbClr val="474746"/>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solidFill>
                <a:srgbClr val="474746"/>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solidFill>
                <a:srgbClr val="474746"/>
              </a:solidFill>
              <a:effectLst/>
              <a:uLnTx/>
              <a:uFillTx/>
            </a:endParaRPr>
          </a:p>
        </p:txBody>
      </p:sp>
      <p:pic>
        <p:nvPicPr>
          <p:cNvPr id="5" name="Picture 4">
            <a:extLst>
              <a:ext uri="{FF2B5EF4-FFF2-40B4-BE49-F238E27FC236}">
                <a16:creationId xmlns:a16="http://schemas.microsoft.com/office/drawing/2014/main" id="{EBFE22CF-4D71-E249-95D4-D7E75C17BF3C}"/>
              </a:ext>
            </a:extLst>
          </p:cNvPr>
          <p:cNvPicPr>
            <a:picLocks noChangeAspect="1"/>
          </p:cNvPicPr>
          <p:nvPr/>
        </p:nvPicPr>
        <p:blipFill>
          <a:blip r:embed="rId6"/>
          <a:stretch>
            <a:fillRect/>
          </a:stretch>
        </p:blipFill>
        <p:spPr>
          <a:xfrm>
            <a:off x="5316586" y="1584963"/>
            <a:ext cx="6452373" cy="4681905"/>
          </a:xfrm>
          <a:prstGeom prst="rect">
            <a:avLst/>
          </a:prstGeom>
          <a:ln>
            <a:noFill/>
          </a:ln>
          <a:effectLst>
            <a:outerShdw blurRad="292100" dist="139700" dir="2700000" algn="tl" rotWithShape="0">
              <a:srgbClr val="333333">
                <a:alpha val="65000"/>
              </a:srgbClr>
            </a:outerShdw>
          </a:effectLst>
        </p:spPr>
      </p:pic>
    </p:spTree>
    <p:custDataLst>
      <p:tags r:id="rId1"/>
    </p:custDataLst>
    <p:extLst>
      <p:ext uri="{BB962C8B-B14F-4D97-AF65-F5344CB8AC3E}">
        <p14:creationId xmlns:p14="http://schemas.microsoft.com/office/powerpoint/2010/main" val="30079367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Resumé</a:t>
            </a:r>
          </a:p>
        </p:txBody>
      </p:sp>
      <p:sp>
        <p:nvSpPr>
          <p:cNvPr id="6" name="Content Placeholder 5"/>
          <p:cNvSpPr>
            <a:spLocks noGrp="1"/>
          </p:cNvSpPr>
          <p:nvPr>
            <p:ph idx="1"/>
          </p:nvPr>
        </p:nvSpPr>
        <p:spPr>
          <a:xfrm>
            <a:off x="238539" y="1440305"/>
            <a:ext cx="9636981" cy="4913308"/>
          </a:xfrm>
        </p:spPr>
        <p:txBody>
          <a:bodyPr>
            <a:normAutofit lnSpcReduction="10000"/>
          </a:bodyPr>
          <a:lstStyle/>
          <a:p>
            <a:pPr marL="465138" indent="-465138">
              <a:spcBef>
                <a:spcPts val="600"/>
              </a:spcBef>
              <a:spcAft>
                <a:spcPts val="600"/>
              </a:spcAft>
            </a:pPr>
            <a:r>
              <a:rPr lang="fr-FR" dirty="0"/>
              <a:t>TCO est un outil à forte valeur ajoutée.</a:t>
            </a:r>
          </a:p>
          <a:p>
            <a:pPr marL="465138" indent="-465138">
              <a:spcBef>
                <a:spcPts val="600"/>
              </a:spcBef>
              <a:spcAft>
                <a:spcPts val="600"/>
              </a:spcAft>
            </a:pPr>
            <a:r>
              <a:rPr lang="fr-FR" dirty="0"/>
              <a:t>Le Simple </a:t>
            </a:r>
            <a:r>
              <a:rPr lang="fr-FR" dirty="0" err="1"/>
              <a:t>Monthly</a:t>
            </a:r>
            <a:r>
              <a:rPr lang="fr-FR" dirty="0"/>
              <a:t> </a:t>
            </a:r>
            <a:r>
              <a:rPr lang="fr-FR" dirty="0" err="1"/>
              <a:t>Calculator</a:t>
            </a:r>
            <a:r>
              <a:rPr lang="fr-FR" dirty="0"/>
              <a:t> de AWS peut être utilisé pour fournir des estimations de coûts précises.</a:t>
            </a:r>
          </a:p>
          <a:p>
            <a:pPr marL="465138" indent="-465138">
              <a:spcBef>
                <a:spcPts val="600"/>
              </a:spcBef>
              <a:spcAft>
                <a:spcPts val="600"/>
              </a:spcAft>
            </a:pPr>
            <a:r>
              <a:rPr lang="fr-FR" dirty="0"/>
              <a:t>Le AWS TCO </a:t>
            </a:r>
            <a:r>
              <a:rPr lang="fr-FR" dirty="0" err="1"/>
              <a:t>Calculator</a:t>
            </a:r>
            <a:r>
              <a:rPr lang="fr-FR" dirty="0"/>
              <a:t> peut être utilisé pour estimer les économies de coûts.</a:t>
            </a:r>
          </a:p>
          <a:p>
            <a:pPr marL="465138" indent="-465138">
              <a:spcBef>
                <a:spcPts val="600"/>
              </a:spcBef>
              <a:spcAft>
                <a:spcPts val="600"/>
              </a:spcAft>
            </a:pPr>
            <a:r>
              <a:rPr lang="fr-FR" dirty="0"/>
              <a:t>Le TCO </a:t>
            </a:r>
            <a:r>
              <a:rPr lang="fr-FR" dirty="0" err="1"/>
              <a:t>Calculator</a:t>
            </a:r>
            <a:r>
              <a:rPr lang="fr-FR" dirty="0"/>
              <a:t>:</a:t>
            </a:r>
          </a:p>
          <a:p>
            <a:pPr marL="922338" lvl="1" indent="-465138">
              <a:spcBef>
                <a:spcPts val="600"/>
              </a:spcBef>
              <a:spcAft>
                <a:spcPts val="600"/>
              </a:spcAft>
            </a:pPr>
            <a:r>
              <a:rPr lang="fr-FR" dirty="0"/>
              <a:t>Rapports détaillés avec comparaison du TCO sur 3 ans par catégorie de coûts</a:t>
            </a:r>
          </a:p>
          <a:p>
            <a:pPr marL="922338" lvl="1" indent="-465138">
              <a:spcBef>
                <a:spcPts val="600"/>
              </a:spcBef>
              <a:spcAft>
                <a:spcPts val="600"/>
              </a:spcAft>
            </a:pPr>
            <a:r>
              <a:rPr lang="fr-FR" dirty="0"/>
              <a:t>Rapport exécutifs</a:t>
            </a:r>
          </a:p>
          <a:p>
            <a:pPr marL="922338" lvl="1" indent="-465138">
              <a:spcBef>
                <a:spcPts val="600"/>
              </a:spcBef>
              <a:spcAft>
                <a:spcPts val="600"/>
              </a:spcAft>
            </a:pPr>
            <a:r>
              <a:rPr lang="fr-FR" dirty="0"/>
              <a:t>Des hypothèses qui peuvent être adaptées aux besoins de l'entreprise</a:t>
            </a:r>
          </a:p>
          <a:p>
            <a:pPr lvl="1"/>
            <a:endParaRPr lang="fr-FR" dirty="0"/>
          </a:p>
        </p:txBody>
      </p:sp>
      <p:pic>
        <p:nvPicPr>
          <p:cNvPr id="7" name="Picture 6"/>
          <p:cNvPicPr>
            <a:picLocks noChangeAspect="1"/>
          </p:cNvPicPr>
          <p:nvPr/>
        </p:nvPicPr>
        <p:blipFill rotWithShape="1">
          <a:blip r:embed="rId3" cstate="print">
            <a:extLst>
              <a:ext uri="{28A0092B-C50C-407E-A947-70E740481C1C}">
                <a14:useLocalDpi xmlns:a14="http://schemas.microsoft.com/office/drawing/2010/main" val="0"/>
              </a:ext>
            </a:extLst>
          </a:blip>
          <a:srcRect l="15415" t="7988" r="14822" b="8544"/>
          <a:stretch/>
        </p:blipFill>
        <p:spPr>
          <a:xfrm>
            <a:off x="9875520" y="1463040"/>
            <a:ext cx="2057400" cy="2461533"/>
          </a:xfrm>
          <a:prstGeom prst="rect">
            <a:avLst/>
          </a:prstGeom>
        </p:spPr>
      </p:pic>
    </p:spTree>
    <p:extLst>
      <p:ext uri="{BB962C8B-B14F-4D97-AF65-F5344CB8AC3E}">
        <p14:creationId xmlns:p14="http://schemas.microsoft.com/office/powerpoint/2010/main" val="67092627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32C4B9-29DC-444F-B0C6-CF540AD690CE}"/>
              </a:ext>
            </a:extLst>
          </p:cNvPr>
          <p:cNvSpPr>
            <a:spLocks noGrp="1"/>
          </p:cNvSpPr>
          <p:nvPr>
            <p:ph type="title"/>
          </p:nvPr>
        </p:nvSpPr>
        <p:spPr>
          <a:xfrm>
            <a:off x="662608" y="3322334"/>
            <a:ext cx="11115261" cy="1101748"/>
          </a:xfrm>
        </p:spPr>
        <p:txBody>
          <a:bodyPr/>
          <a:lstStyle/>
          <a:p>
            <a:pPr>
              <a:spcBef>
                <a:spcPts val="2400"/>
              </a:spcBef>
            </a:pPr>
            <a:r>
              <a:rPr lang="fr-FR" sz="3400" b="1"/>
              <a:t>Prochaine Session</a:t>
            </a:r>
            <a:r>
              <a:rPr lang="fr-FR" sz="3400"/>
              <a:t>: Section 1.0.3 – Présentation de l’infrastructure globale d’AWS</a:t>
            </a:r>
            <a:br>
              <a:rPr lang="fr-FR" sz="3600"/>
            </a:br>
            <a:r>
              <a:rPr lang="fr-FR" sz="3600"/>
              <a:t>				</a:t>
            </a:r>
            <a:r>
              <a:rPr lang="fr-FR" sz="2400"/>
              <a:t>Présentation de l’infrastructure de AWS</a:t>
            </a:r>
            <a:br>
              <a:rPr lang="fr-FR" sz="2400"/>
            </a:br>
            <a:r>
              <a:rPr lang="fr-FR" sz="2400"/>
              <a:t>				Comprendre les services managés et non managés</a:t>
            </a:r>
            <a:endParaRPr lang="fr-FR" sz="3600"/>
          </a:p>
        </p:txBody>
      </p:sp>
    </p:spTree>
    <p:extLst>
      <p:ext uri="{BB962C8B-B14F-4D97-AF65-F5344CB8AC3E}">
        <p14:creationId xmlns:p14="http://schemas.microsoft.com/office/powerpoint/2010/main" val="328052422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09600" y="4967115"/>
            <a:ext cx="11294532" cy="1246495"/>
          </a:xfrm>
          <a:prstGeom prst="rect">
            <a:avLst/>
          </a:prstGeom>
          <a:noFill/>
        </p:spPr>
        <p:txBody>
          <a:bodyPr wrap="square" rtlCol="0">
            <a:spAutoFit/>
          </a:bodyPr>
          <a:lstStyle/>
          <a:p>
            <a:pPr algn="just"/>
            <a:r>
              <a:rPr lang="en-US" sz="1500" dirty="0">
                <a:solidFill>
                  <a:schemeClr val="bg1"/>
                </a:solidFill>
                <a:latin typeface="Amazon Ember Light" charset="0"/>
                <a:ea typeface="Amazon Ember Light" charset="0"/>
                <a:cs typeface="Amazon Ember Light" charset="0"/>
              </a:rPr>
              <a:t>© 2018 Amazon Web Services, Inc. or its affiliates. All rights reserved. This work may not be reproduced or redistributed, in whole or in part, without prior written permission from Amazon Web Services, Inc. Commercial copying, lending, or selling is prohibited. Corrections or feedback on the course, please email us at: </a:t>
            </a:r>
            <a:r>
              <a:rPr lang="en-US" sz="1500" u="sng" dirty="0">
                <a:solidFill>
                  <a:schemeClr val="bg1"/>
                </a:solidFill>
                <a:latin typeface="Amazon Ember Light" charset="0"/>
                <a:ea typeface="Amazon Ember Light" charset="0"/>
                <a:cs typeface="Amazon Ember Light" charset="0"/>
              </a:rPr>
              <a:t>aws-course-feedback@amazon.com</a:t>
            </a:r>
            <a:r>
              <a:rPr lang="en-US" sz="1500" dirty="0">
                <a:solidFill>
                  <a:schemeClr val="bg1"/>
                </a:solidFill>
                <a:latin typeface="Amazon Ember Light" charset="0"/>
                <a:ea typeface="Amazon Ember Light" charset="0"/>
                <a:cs typeface="Amazon Ember Light" charset="0"/>
              </a:rPr>
              <a:t>. For all other questions, contact us at: </a:t>
            </a:r>
            <a:r>
              <a:rPr lang="en-US" sz="1500" u="sng" dirty="0">
                <a:solidFill>
                  <a:schemeClr val="bg1"/>
                </a:solidFill>
                <a:latin typeface="Amazon Ember Light" charset="0"/>
                <a:ea typeface="Amazon Ember Light" charset="0"/>
                <a:cs typeface="Amazon Ember Light" charset="0"/>
              </a:rPr>
              <a:t>https://aws.amazon.com/contact-us/aws-training/</a:t>
            </a:r>
            <a:r>
              <a:rPr lang="en-US" sz="1500" dirty="0">
                <a:solidFill>
                  <a:schemeClr val="bg1"/>
                </a:solidFill>
                <a:latin typeface="Amazon Ember Light" charset="0"/>
                <a:ea typeface="Amazon Ember Light" charset="0"/>
                <a:cs typeface="Amazon Ember Light" charset="0"/>
              </a:rPr>
              <a:t>. All trademarks are the property of their owners.</a:t>
            </a:r>
          </a:p>
          <a:p>
            <a:pPr algn="just"/>
            <a:endParaRPr lang="en-US" sz="1500" dirty="0"/>
          </a:p>
        </p:txBody>
      </p:sp>
      <p:sp>
        <p:nvSpPr>
          <p:cNvPr id="6" name="Title 1"/>
          <p:cNvSpPr>
            <a:spLocks noGrp="1"/>
          </p:cNvSpPr>
          <p:nvPr>
            <p:ph type="ctrTitle"/>
          </p:nvPr>
        </p:nvSpPr>
        <p:spPr>
          <a:xfrm>
            <a:off x="5933197" y="2810934"/>
            <a:ext cx="6056583" cy="834496"/>
          </a:xfrm>
        </p:spPr>
        <p:txBody>
          <a:bodyPr>
            <a:normAutofit/>
          </a:bodyPr>
          <a:lstStyle/>
          <a:p>
            <a:r>
              <a:rPr lang="en-US" dirty="0"/>
              <a:t>Thanks for participating!</a:t>
            </a:r>
            <a:endParaRPr lang="en-US" dirty="0">
              <a:latin typeface="Amazon Ember Light" charset="0"/>
              <a:ea typeface="Amazon Ember Light" charset="0"/>
              <a:cs typeface="Amazon Ember Light" charset="0"/>
            </a:endParaRPr>
          </a:p>
        </p:txBody>
      </p:sp>
    </p:spTree>
    <p:custDataLst>
      <p:tags r:id="rId1"/>
    </p:custDataLst>
    <p:extLst>
      <p:ext uri="{BB962C8B-B14F-4D97-AF65-F5344CB8AC3E}">
        <p14:creationId xmlns:p14="http://schemas.microsoft.com/office/powerpoint/2010/main" val="5745349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DD67E4-BDC1-B340-8993-E1E72418A01F}"/>
              </a:ext>
            </a:extLst>
          </p:cNvPr>
          <p:cNvSpPr>
            <a:spLocks noGrp="1"/>
          </p:cNvSpPr>
          <p:nvPr>
            <p:ph type="title"/>
          </p:nvPr>
        </p:nvSpPr>
        <p:spPr/>
        <p:txBody>
          <a:bodyPr>
            <a:normAutofit/>
          </a:bodyPr>
          <a:lstStyle/>
          <a:p>
            <a:r>
              <a:rPr lang="en-US" dirty="0" err="1"/>
              <a:t>Présentation</a:t>
            </a:r>
            <a:r>
              <a:rPr lang="en-US" dirty="0"/>
              <a:t> du module</a:t>
            </a:r>
          </a:p>
        </p:txBody>
      </p:sp>
      <p:sp>
        <p:nvSpPr>
          <p:cNvPr id="4" name="Content Placeholder 2">
            <a:extLst>
              <a:ext uri="{FF2B5EF4-FFF2-40B4-BE49-F238E27FC236}">
                <a16:creationId xmlns:a16="http://schemas.microsoft.com/office/drawing/2014/main" id="{AA03B58E-9CA1-F041-8923-2FE03FDDD563}"/>
              </a:ext>
            </a:extLst>
          </p:cNvPr>
          <p:cNvSpPr>
            <a:spLocks noGrp="1"/>
          </p:cNvSpPr>
          <p:nvPr>
            <p:ph idx="1"/>
          </p:nvPr>
        </p:nvSpPr>
        <p:spPr>
          <a:xfrm>
            <a:off x="527538" y="1677783"/>
            <a:ext cx="10588137" cy="3296978"/>
          </a:xfrm>
        </p:spPr>
        <p:txBody>
          <a:bodyPr anchor="ctr">
            <a:noAutofit/>
          </a:bodyPr>
          <a:lstStyle/>
          <a:p>
            <a:pPr marL="219075" lvl="1" indent="0" defTabSz="342900">
              <a:lnSpc>
                <a:spcPct val="150000"/>
              </a:lnSpc>
              <a:spcBef>
                <a:spcPts val="0"/>
              </a:spcBef>
              <a:spcAft>
                <a:spcPts val="600"/>
              </a:spcAft>
              <a:buClr>
                <a:schemeClr val="accent1"/>
              </a:buClr>
              <a:buNone/>
              <a:tabLst>
                <a:tab pos="8461375" algn="r"/>
              </a:tabLst>
            </a:pPr>
            <a:r>
              <a:rPr lang="fr-FR" sz="2800" dirty="0"/>
              <a:t>Examiner et comprendre la philosophie de tarification des services et les éléments du cloud Total Cost of </a:t>
            </a:r>
            <a:r>
              <a:rPr lang="fr-FR" sz="2800" dirty="0" err="1"/>
              <a:t>Ownership</a:t>
            </a:r>
            <a:r>
              <a:rPr lang="fr-FR" sz="2800" dirty="0"/>
              <a:t> (TCO):</a:t>
            </a:r>
          </a:p>
          <a:p>
            <a:pPr marL="682625" lvl="1" indent="-463550" defTabSz="342900">
              <a:lnSpc>
                <a:spcPct val="150000"/>
              </a:lnSpc>
              <a:spcBef>
                <a:spcPts val="0"/>
              </a:spcBef>
              <a:spcAft>
                <a:spcPts val="600"/>
              </a:spcAft>
              <a:buClr>
                <a:schemeClr val="accent1"/>
              </a:buClr>
              <a:tabLst>
                <a:tab pos="8461375" algn="r"/>
              </a:tabLst>
            </a:pPr>
            <a:r>
              <a:rPr lang="fr-FR" dirty="0"/>
              <a:t>Comprendre la philosophie de tarification AWS. </a:t>
            </a:r>
          </a:p>
          <a:p>
            <a:pPr marL="682625" lvl="1" indent="-463550" defTabSz="342900">
              <a:lnSpc>
                <a:spcPct val="150000"/>
              </a:lnSpc>
              <a:spcBef>
                <a:spcPts val="0"/>
              </a:spcBef>
              <a:spcAft>
                <a:spcPts val="600"/>
              </a:spcAft>
              <a:buClr>
                <a:schemeClr val="accent1"/>
              </a:buClr>
              <a:tabLst>
                <a:tab pos="8461375" algn="r"/>
              </a:tabLst>
            </a:pPr>
            <a:r>
              <a:rPr lang="fr-FR" dirty="0"/>
              <a:t>Examiner les caractéristiques fondamentales des prix.</a:t>
            </a:r>
          </a:p>
          <a:p>
            <a:pPr marL="682625" lvl="1" indent="-463550" defTabSz="342900">
              <a:lnSpc>
                <a:spcPct val="150000"/>
              </a:lnSpc>
              <a:spcBef>
                <a:spcPts val="0"/>
              </a:spcBef>
              <a:spcAft>
                <a:spcPts val="600"/>
              </a:spcAft>
              <a:buClr>
                <a:schemeClr val="accent1"/>
              </a:buClr>
              <a:tabLst>
                <a:tab pos="8461375" algn="r"/>
              </a:tabLst>
            </a:pPr>
            <a:r>
              <a:rPr lang="fr-FR" dirty="0"/>
              <a:t>Comprendre les éléments du Total Cost of </a:t>
            </a:r>
            <a:r>
              <a:rPr lang="fr-FR" dirty="0" err="1"/>
              <a:t>Ownership</a:t>
            </a:r>
            <a:r>
              <a:rPr lang="fr-FR" dirty="0"/>
              <a:t>.</a:t>
            </a:r>
          </a:p>
          <a:p>
            <a:pPr marL="682625" lvl="1" indent="-463550" defTabSz="342900">
              <a:lnSpc>
                <a:spcPct val="150000"/>
              </a:lnSpc>
              <a:spcBef>
                <a:spcPts val="0"/>
              </a:spcBef>
              <a:spcAft>
                <a:spcPts val="600"/>
              </a:spcAft>
              <a:buClr>
                <a:schemeClr val="accent1"/>
              </a:buClr>
              <a:tabLst>
                <a:tab pos="8461375" algn="r"/>
              </a:tabLst>
            </a:pPr>
            <a:endParaRPr lang="fr-FR" dirty="0"/>
          </a:p>
        </p:txBody>
      </p:sp>
    </p:spTree>
    <p:extLst>
      <p:ext uri="{BB962C8B-B14F-4D97-AF65-F5344CB8AC3E}">
        <p14:creationId xmlns:p14="http://schemas.microsoft.com/office/powerpoint/2010/main" val="15147346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6759" y="2932909"/>
            <a:ext cx="11095836" cy="779463"/>
          </a:xfrm>
        </p:spPr>
        <p:txBody>
          <a:bodyPr>
            <a:noAutofit/>
          </a:bodyPr>
          <a:lstStyle/>
          <a:p>
            <a:r>
              <a:rPr lang="en-US" sz="4800" dirty="0"/>
              <a:t>Part 1: </a:t>
            </a:r>
            <a:r>
              <a:rPr lang="fr-FR" sz="4800" dirty="0"/>
              <a:t>Principes de base de la tarification AWS</a:t>
            </a:r>
            <a:endParaRPr lang="en-US" sz="4800" dirty="0"/>
          </a:p>
        </p:txBody>
      </p:sp>
    </p:spTree>
    <p:custDataLst>
      <p:tags r:id="rId1"/>
    </p:custDataLst>
    <p:extLst>
      <p:ext uri="{BB962C8B-B14F-4D97-AF65-F5344CB8AC3E}">
        <p14:creationId xmlns:p14="http://schemas.microsoft.com/office/powerpoint/2010/main" val="21268716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p:txBody>
          <a:bodyPr/>
          <a:lstStyle/>
          <a:p>
            <a:r>
              <a:rPr lang="fr-FR" sz="4400" dirty="0"/>
              <a:t>Principes de base de la tarification AWS</a:t>
            </a:r>
            <a:endParaRPr lang="en-US" dirty="0"/>
          </a:p>
        </p:txBody>
      </p:sp>
      <p:sp>
        <p:nvSpPr>
          <p:cNvPr id="5" name="Content Placeholder 2"/>
          <p:cNvSpPr>
            <a:spLocks noGrp="1"/>
          </p:cNvSpPr>
          <p:nvPr>
            <p:ph idx="1"/>
          </p:nvPr>
        </p:nvSpPr>
        <p:spPr>
          <a:xfrm>
            <a:off x="238539" y="1440305"/>
            <a:ext cx="9651419" cy="4913308"/>
          </a:xfrm>
        </p:spPr>
        <p:txBody>
          <a:bodyPr>
            <a:normAutofit/>
          </a:bodyPr>
          <a:lstStyle/>
          <a:p>
            <a:pPr marL="460375" indent="-460375"/>
            <a:r>
              <a:rPr lang="fr-FR" sz="3200" dirty="0"/>
              <a:t>Trois facteurs fondamentaux de coût avec AWS</a:t>
            </a:r>
            <a:r>
              <a:rPr lang="en-US" sz="3200" dirty="0"/>
              <a:t>:</a:t>
            </a:r>
          </a:p>
          <a:p>
            <a:pPr marL="922338" lvl="1" indent="-465138"/>
            <a:r>
              <a:rPr lang="en-US" sz="2800" dirty="0" err="1"/>
              <a:t>Calcul</a:t>
            </a:r>
            <a:endParaRPr lang="en-US" sz="2800" dirty="0"/>
          </a:p>
          <a:p>
            <a:pPr marL="922338" lvl="1" indent="-465138"/>
            <a:r>
              <a:rPr lang="en-US" sz="2800" dirty="0"/>
              <a:t>Stockage</a:t>
            </a:r>
          </a:p>
          <a:p>
            <a:pPr marL="922338" lvl="1" indent="-465138"/>
            <a:r>
              <a:rPr lang="en-US" sz="2800" dirty="0" err="1"/>
              <a:t>Transfert</a:t>
            </a:r>
            <a:r>
              <a:rPr lang="en-US" sz="2800" dirty="0"/>
              <a:t> de </a:t>
            </a:r>
            <a:r>
              <a:rPr lang="en-US" sz="2800" dirty="0" err="1"/>
              <a:t>données</a:t>
            </a:r>
            <a:r>
              <a:rPr lang="en-US" sz="2800" dirty="0"/>
              <a:t> </a:t>
            </a:r>
            <a:r>
              <a:rPr lang="en-US" sz="2800" dirty="0" err="1"/>
              <a:t>sortant</a:t>
            </a:r>
            <a:endParaRPr lang="en-US" sz="2800" dirty="0"/>
          </a:p>
          <a:p>
            <a:pPr marL="519113" indent="-519113"/>
            <a:r>
              <a:rPr lang="fr-FR" sz="3200" dirty="0"/>
              <a:t>(Dans la plupart des cas) Sans frais</a:t>
            </a:r>
            <a:r>
              <a:rPr lang="en-US" sz="3200" dirty="0"/>
              <a:t>:</a:t>
            </a:r>
          </a:p>
          <a:p>
            <a:pPr marL="922338" lvl="1" indent="-465138"/>
            <a:r>
              <a:rPr lang="en-US" sz="2800" dirty="0" err="1"/>
              <a:t>Transfert</a:t>
            </a:r>
            <a:r>
              <a:rPr lang="en-US" sz="2800" dirty="0"/>
              <a:t> de </a:t>
            </a:r>
            <a:r>
              <a:rPr lang="en-US" sz="2800" dirty="0" err="1"/>
              <a:t>données</a:t>
            </a:r>
            <a:r>
              <a:rPr lang="en-US" sz="2800" dirty="0"/>
              <a:t> </a:t>
            </a:r>
            <a:r>
              <a:rPr lang="en-US" sz="2800" dirty="0" err="1"/>
              <a:t>entrantes</a:t>
            </a:r>
            <a:endParaRPr lang="en-US" sz="2800" dirty="0"/>
          </a:p>
          <a:p>
            <a:pPr marL="922338" lvl="1" indent="-465138"/>
            <a:r>
              <a:rPr lang="fr-FR" sz="2800" dirty="0"/>
              <a:t>Transfert de données entre services au sein d'une même région</a:t>
            </a:r>
            <a:endParaRPr lang="en-US" sz="2800" dirty="0"/>
          </a:p>
          <a:p>
            <a:pPr marL="460375" indent="-460375"/>
            <a:r>
              <a:rPr lang="fr-FR" sz="3200" dirty="0"/>
              <a:t>Frais pour le transfert de données sortantes agrégées</a:t>
            </a:r>
            <a:endParaRPr lang="en-US" sz="3200" dirty="0"/>
          </a:p>
        </p:txBody>
      </p:sp>
      <p:sp>
        <p:nvSpPr>
          <p:cNvPr id="3" name="Title 1"/>
          <p:cNvSpPr txBox="1">
            <a:spLocks/>
          </p:cNvSpPr>
          <p:nvPr/>
        </p:nvSpPr>
        <p:spPr>
          <a:xfrm>
            <a:off x="238539" y="263527"/>
            <a:ext cx="11115261" cy="7794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0" i="0" kern="1200">
                <a:solidFill>
                  <a:schemeClr val="bg1"/>
                </a:solidFill>
                <a:latin typeface="Amazon Ember Light" charset="0"/>
                <a:ea typeface="Amazon Ember Light" charset="0"/>
                <a:cs typeface="Amazon Ember Light" charset="0"/>
              </a:defRPr>
            </a:lvl1pPr>
          </a:lstStyle>
          <a:p>
            <a:endParaRPr lang="en-US" dirty="0"/>
          </a:p>
        </p:txBody>
      </p:sp>
    </p:spTree>
    <p:custDataLst>
      <p:tags r:id="rId1"/>
    </p:custDataLst>
    <p:extLst>
      <p:ext uri="{BB962C8B-B14F-4D97-AF65-F5344CB8AC3E}">
        <p14:creationId xmlns:p14="http://schemas.microsoft.com/office/powerpoint/2010/main" val="27032560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p:txBody>
          <a:bodyPr/>
          <a:lstStyle/>
          <a:p>
            <a:r>
              <a:rPr lang="en-US" dirty="0" err="1"/>
              <a:t>Modèle</a:t>
            </a:r>
            <a:r>
              <a:rPr lang="en-US" dirty="0"/>
              <a:t> de </a:t>
            </a:r>
            <a:r>
              <a:rPr lang="en-US" dirty="0" err="1"/>
              <a:t>tarification</a:t>
            </a:r>
            <a:r>
              <a:rPr lang="en-US" dirty="0"/>
              <a:t> AWS</a:t>
            </a:r>
          </a:p>
        </p:txBody>
      </p:sp>
      <p:sp>
        <p:nvSpPr>
          <p:cNvPr id="3" name="Title 1"/>
          <p:cNvSpPr txBox="1">
            <a:spLocks/>
          </p:cNvSpPr>
          <p:nvPr/>
        </p:nvSpPr>
        <p:spPr>
          <a:xfrm>
            <a:off x="238539" y="263527"/>
            <a:ext cx="11115261" cy="7794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0" i="0" kern="1200">
                <a:solidFill>
                  <a:schemeClr val="bg1"/>
                </a:solidFill>
                <a:latin typeface="Amazon Ember Light" charset="0"/>
                <a:ea typeface="Amazon Ember Light" charset="0"/>
                <a:cs typeface="Amazon Ember Light" charset="0"/>
              </a:defRPr>
            </a:lvl1pPr>
          </a:lstStyle>
          <a:p>
            <a:endParaRPr lang="en-US" dirty="0"/>
          </a:p>
        </p:txBody>
      </p:sp>
      <p:sp>
        <p:nvSpPr>
          <p:cNvPr id="16" name="Content Placeholder 5"/>
          <p:cNvSpPr txBox="1">
            <a:spLocks/>
          </p:cNvSpPr>
          <p:nvPr/>
        </p:nvSpPr>
        <p:spPr>
          <a:xfrm>
            <a:off x="238539" y="1440305"/>
            <a:ext cx="8728480" cy="4913308"/>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200"/>
              </a:spcBef>
              <a:spcAft>
                <a:spcPts val="600"/>
              </a:spcAft>
              <a:buFontTx/>
              <a:buBlip>
                <a:blip r:embed="rId4"/>
              </a:buBlip>
              <a:defRPr sz="2800" b="0" i="0" kern="1200">
                <a:solidFill>
                  <a:schemeClr val="tx1"/>
                </a:solidFill>
                <a:latin typeface="Amazon Ember Light" charset="0"/>
                <a:ea typeface="Amazon Ember Light" charset="0"/>
                <a:cs typeface="Amazon Ember Light" charset="0"/>
              </a:defRPr>
            </a:lvl1pPr>
            <a:lvl2pPr marL="685800" indent="-228600" algn="l" defTabSz="914400" rtl="0" eaLnBrk="1" latinLnBrk="0" hangingPunct="1">
              <a:lnSpc>
                <a:spcPct val="90000"/>
              </a:lnSpc>
              <a:spcBef>
                <a:spcPts val="1200"/>
              </a:spcBef>
              <a:spcAft>
                <a:spcPts val="600"/>
              </a:spcAft>
              <a:buClr>
                <a:srgbClr val="FF9900"/>
              </a:buClr>
              <a:buSzPct val="75000"/>
              <a:buFont typeface="Wingdings 2" panose="05020102010507070707" pitchFamily="18" charset="2"/>
              <a:buChar char=""/>
              <a:defRPr sz="2400" b="0" i="0" kern="1200">
                <a:solidFill>
                  <a:schemeClr val="tx1"/>
                </a:solidFill>
                <a:latin typeface="Amazon Ember Light" charset="0"/>
                <a:ea typeface="Amazon Ember Light" charset="0"/>
                <a:cs typeface="Amazon Ember Light" charset="0"/>
              </a:defRPr>
            </a:lvl2pPr>
            <a:lvl3pPr marL="1143000" indent="-228600" algn="l" defTabSz="914400" rtl="0" eaLnBrk="1" latinLnBrk="0" hangingPunct="1">
              <a:lnSpc>
                <a:spcPct val="90000"/>
              </a:lnSpc>
              <a:spcBef>
                <a:spcPts val="1200"/>
              </a:spcBef>
              <a:spcAft>
                <a:spcPts val="600"/>
              </a:spcAft>
              <a:buClr>
                <a:srgbClr val="FF9900"/>
              </a:buClr>
              <a:buSzPct val="75000"/>
              <a:buFont typeface="Arial" panose="020B0604020202020204" pitchFamily="34" charset="0"/>
              <a:buChar char="•"/>
              <a:defRPr sz="2000" b="0" i="0" kern="1200">
                <a:solidFill>
                  <a:schemeClr val="tx1"/>
                </a:solidFill>
                <a:latin typeface="Amazon Ember Light" charset="0"/>
                <a:ea typeface="Amazon Ember Light" charset="0"/>
                <a:cs typeface="Amazon Ember Light" charset="0"/>
              </a:defRPr>
            </a:lvl3pPr>
            <a:lvl4pPr marL="1600200" indent="-228600" algn="l" defTabSz="914400" rtl="0" eaLnBrk="1" latinLnBrk="0" hangingPunct="1">
              <a:lnSpc>
                <a:spcPct val="90000"/>
              </a:lnSpc>
              <a:spcBef>
                <a:spcPts val="1200"/>
              </a:spcBef>
              <a:spcAft>
                <a:spcPts val="600"/>
              </a:spcAft>
              <a:buClr>
                <a:srgbClr val="FF9900"/>
              </a:buClr>
              <a:buSzPct val="75000"/>
              <a:buFont typeface="Arial" panose="020B0604020202020204" pitchFamily="34" charset="0"/>
              <a:buChar char="•"/>
              <a:defRPr sz="1800" b="0" i="0" kern="1200">
                <a:solidFill>
                  <a:schemeClr val="tx1"/>
                </a:solidFill>
                <a:latin typeface="Amazon Ember Light" charset="0"/>
                <a:ea typeface="Amazon Ember Light" charset="0"/>
                <a:cs typeface="Amazon Ember Light" charset="0"/>
              </a:defRPr>
            </a:lvl4pPr>
            <a:lvl5pPr marL="2057400" indent="-228600" algn="l" defTabSz="914400" rtl="0" eaLnBrk="1" latinLnBrk="0" hangingPunct="1">
              <a:lnSpc>
                <a:spcPct val="90000"/>
              </a:lnSpc>
              <a:spcBef>
                <a:spcPts val="1200"/>
              </a:spcBef>
              <a:spcAft>
                <a:spcPts val="600"/>
              </a:spcAft>
              <a:buClr>
                <a:srgbClr val="FF9900"/>
              </a:buClr>
              <a:buSzPct val="75000"/>
              <a:buFont typeface="Arial" panose="020B0604020202020204" pitchFamily="34" charset="0"/>
              <a:buChar char="•"/>
              <a:defRPr sz="1800" b="0" i="0" kern="1200">
                <a:solidFill>
                  <a:schemeClr val="tx1"/>
                </a:solidFill>
                <a:latin typeface="Amazon Ember Light" charset="0"/>
                <a:ea typeface="Amazon Ember Light" charset="0"/>
                <a:cs typeface="Amazon Ember Light"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en-US" b="1" dirty="0" err="1">
                <a:solidFill>
                  <a:srgbClr val="0070C0"/>
                </a:solidFill>
              </a:rPr>
              <a:t>Modèle</a:t>
            </a:r>
            <a:r>
              <a:rPr lang="en-US" b="1" dirty="0">
                <a:solidFill>
                  <a:srgbClr val="0070C0"/>
                </a:solidFill>
              </a:rPr>
              <a:t> de </a:t>
            </a:r>
            <a:r>
              <a:rPr lang="en-US" b="1" dirty="0" err="1">
                <a:solidFill>
                  <a:srgbClr val="0070C0"/>
                </a:solidFill>
              </a:rPr>
              <a:t>tarification</a:t>
            </a:r>
            <a:r>
              <a:rPr lang="en-US" b="1" dirty="0">
                <a:solidFill>
                  <a:srgbClr val="0070C0"/>
                </a:solidFill>
              </a:rPr>
              <a:t> AWS:</a:t>
            </a:r>
          </a:p>
          <a:p>
            <a:pPr marL="0" indent="0">
              <a:lnSpc>
                <a:spcPct val="120000"/>
              </a:lnSpc>
              <a:buNone/>
            </a:pPr>
            <a:r>
              <a:rPr lang="fr-FR" sz="2600" dirty="0"/>
              <a:t>Alors que le nombre et les types de services proposés par AWS ont considérablement augmenté, sa philosophie de tarification n'a pas changé : à la fin de chaque mois, </a:t>
            </a:r>
            <a:r>
              <a:rPr lang="fr-FR" sz="2600" b="1" dirty="0">
                <a:solidFill>
                  <a:srgbClr val="0070C0"/>
                </a:solidFill>
              </a:rPr>
              <a:t>vous payez pour ce que vous utilisez</a:t>
            </a:r>
            <a:r>
              <a:rPr lang="en-US" sz="2600" dirty="0"/>
              <a:t>, </a:t>
            </a:r>
            <a:r>
              <a:rPr lang="fr-FR" sz="2600" dirty="0"/>
              <a:t>Vous pouvez commencer ou arrêter d'utiliser un produit à tout moment. Aucun contrat à long terme requis.</a:t>
            </a:r>
            <a:endParaRPr lang="en-US" sz="1300" dirty="0"/>
          </a:p>
          <a:p>
            <a:pPr marL="458788" indent="-458788"/>
            <a:r>
              <a:rPr lang="fr-FR" sz="2600" dirty="0"/>
              <a:t>Payez pour ce que vous utilisez</a:t>
            </a:r>
          </a:p>
          <a:p>
            <a:pPr marL="458788" indent="-458788"/>
            <a:r>
              <a:rPr lang="en-US" sz="2600" dirty="0" err="1"/>
              <a:t>Payez</a:t>
            </a:r>
            <a:r>
              <a:rPr lang="en-US" sz="2600" dirty="0"/>
              <a:t> </a:t>
            </a:r>
            <a:r>
              <a:rPr lang="en-US" sz="2600" dirty="0" err="1"/>
              <a:t>moins</a:t>
            </a:r>
            <a:r>
              <a:rPr lang="en-US" sz="2600" dirty="0"/>
              <a:t> </a:t>
            </a:r>
            <a:r>
              <a:rPr lang="en-US" sz="2600" dirty="0" err="1"/>
              <a:t>en</a:t>
            </a:r>
            <a:r>
              <a:rPr lang="en-US" sz="2600" dirty="0"/>
              <a:t> </a:t>
            </a:r>
            <a:r>
              <a:rPr lang="en-US" sz="2600" dirty="0" err="1"/>
              <a:t>réservant</a:t>
            </a:r>
            <a:endParaRPr lang="en-US" sz="2600" dirty="0"/>
          </a:p>
          <a:p>
            <a:pPr marL="458788" indent="-458788"/>
            <a:r>
              <a:rPr lang="fr-FR" sz="2600" dirty="0"/>
              <a:t>Payez moins quand vous utilisez plus</a:t>
            </a:r>
          </a:p>
          <a:p>
            <a:pPr marL="458788" indent="-458788"/>
            <a:r>
              <a:rPr lang="fr-FR" sz="2600" dirty="0"/>
              <a:t>Payez encore moins avec la croissance d'AWS</a:t>
            </a:r>
            <a:endParaRPr lang="en-US" sz="2600" dirty="0"/>
          </a:p>
        </p:txBody>
      </p:sp>
      <p:pic>
        <p:nvPicPr>
          <p:cNvPr id="6" name="Picture 5"/>
          <p:cNvPicPr>
            <a:picLocks noChangeAspect="1"/>
          </p:cNvPicPr>
          <p:nvPr/>
        </p:nvPicPr>
        <p:blipFill rotWithShape="1">
          <a:blip r:embed="rId5" cstate="print">
            <a:extLst>
              <a:ext uri="{28A0092B-C50C-407E-A947-70E740481C1C}">
                <a14:useLocalDpi xmlns:a14="http://schemas.microsoft.com/office/drawing/2010/main" val="0"/>
              </a:ext>
            </a:extLst>
          </a:blip>
          <a:srcRect l="3997" t="9662" r="4294" b="15667"/>
          <a:stretch/>
        </p:blipFill>
        <p:spPr>
          <a:xfrm>
            <a:off x="9326880" y="1432560"/>
            <a:ext cx="2549335" cy="2075688"/>
          </a:xfrm>
          <a:prstGeom prst="rect">
            <a:avLst/>
          </a:prstGeom>
        </p:spPr>
      </p:pic>
    </p:spTree>
    <p:custDataLst>
      <p:tags r:id="rId1"/>
    </p:custDataLst>
    <p:extLst>
      <p:ext uri="{BB962C8B-B14F-4D97-AF65-F5344CB8AC3E}">
        <p14:creationId xmlns:p14="http://schemas.microsoft.com/office/powerpoint/2010/main" val="8899947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dirty="0"/>
              <a:t>Payez pour ce que vous utilisez</a:t>
            </a:r>
          </a:p>
        </p:txBody>
      </p:sp>
      <p:sp>
        <p:nvSpPr>
          <p:cNvPr id="6" name="Content Placeholder 5"/>
          <p:cNvSpPr>
            <a:spLocks noGrp="1"/>
          </p:cNvSpPr>
          <p:nvPr>
            <p:ph idx="1"/>
          </p:nvPr>
        </p:nvSpPr>
        <p:spPr/>
        <p:txBody>
          <a:bodyPr/>
          <a:lstStyle/>
          <a:p>
            <a:pPr marL="0" indent="0">
              <a:buNone/>
            </a:pPr>
            <a:r>
              <a:rPr lang="fr-FR" dirty="0"/>
              <a:t>Payez uniquement pour les services que vous consommez, sans frais initiaux importants.</a:t>
            </a:r>
            <a:br>
              <a:rPr lang="en-US" dirty="0"/>
            </a:br>
            <a:endParaRPr lang="en-US" dirty="0"/>
          </a:p>
          <a:p>
            <a:pPr marL="460375" indent="-460375"/>
            <a:r>
              <a:rPr lang="en-US" dirty="0" err="1"/>
              <a:t>Coût</a:t>
            </a:r>
            <a:r>
              <a:rPr lang="en-US" dirty="0"/>
              <a:t> variable </a:t>
            </a:r>
            <a:r>
              <a:rPr lang="en-US" dirty="0" err="1"/>
              <a:t>inférieurs</a:t>
            </a:r>
            <a:endParaRPr lang="en-US" dirty="0"/>
          </a:p>
          <a:p>
            <a:pPr marL="460375" indent="-460375"/>
            <a:r>
              <a:rPr lang="fr-FR" dirty="0"/>
              <a:t>S'adapter à l'évolution des besoins de l'entreprise</a:t>
            </a:r>
          </a:p>
          <a:p>
            <a:pPr marL="0" indent="0">
              <a:buNone/>
            </a:pPr>
            <a:endParaRPr lang="en-US" dirty="0"/>
          </a:p>
          <a:p>
            <a:pPr marL="0" indent="0">
              <a:buNone/>
            </a:pPr>
            <a:r>
              <a:rPr lang="en-US" dirty="0"/>
              <a:t>Benefices:</a:t>
            </a:r>
          </a:p>
          <a:p>
            <a:pPr marL="460375" indent="-460375"/>
            <a:r>
              <a:rPr lang="fr-FR" dirty="0"/>
              <a:t>S'adapter à l'évolution des besoins de l'entreprise</a:t>
            </a:r>
            <a:endParaRPr lang="en-US" dirty="0"/>
          </a:p>
          <a:p>
            <a:pPr marL="460375" indent="-460375"/>
            <a:r>
              <a:rPr lang="fr-FR" dirty="0"/>
              <a:t>Rediriger l'attention sur l'innovation et l'invention</a:t>
            </a:r>
            <a:endParaRPr lang="en-US" dirty="0"/>
          </a:p>
        </p:txBody>
      </p:sp>
      <p:pic>
        <p:nvPicPr>
          <p:cNvPr id="7" name="Picture 6"/>
          <p:cNvPicPr>
            <a:picLocks noChangeAspect="1"/>
          </p:cNvPicPr>
          <p:nvPr/>
        </p:nvPicPr>
        <p:blipFill rotWithShape="1">
          <a:blip r:embed="rId4" cstate="print">
            <a:extLst>
              <a:ext uri="{28A0092B-C50C-407E-A947-70E740481C1C}">
                <a14:useLocalDpi xmlns:a14="http://schemas.microsoft.com/office/drawing/2010/main" val="0"/>
              </a:ext>
            </a:extLst>
          </a:blip>
          <a:srcRect l="8777" t="22637" r="8908" b="23378"/>
          <a:stretch/>
        </p:blipFill>
        <p:spPr>
          <a:xfrm>
            <a:off x="9256137" y="1920240"/>
            <a:ext cx="2788467" cy="1828800"/>
          </a:xfrm>
          <a:prstGeom prst="rect">
            <a:avLst/>
          </a:prstGeom>
        </p:spPr>
      </p:pic>
    </p:spTree>
    <p:custDataLst>
      <p:tags r:id="rId1"/>
    </p:custDataLst>
    <p:extLst>
      <p:ext uri="{BB962C8B-B14F-4D97-AF65-F5344CB8AC3E}">
        <p14:creationId xmlns:p14="http://schemas.microsoft.com/office/powerpoint/2010/main" val="27117284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dirty="0"/>
              <a:t>Payez moins lorsque vous réservez</a:t>
            </a:r>
            <a:endParaRPr lang="en-US" dirty="0"/>
          </a:p>
        </p:txBody>
      </p:sp>
      <p:sp>
        <p:nvSpPr>
          <p:cNvPr id="8" name="Content Placeholder 7"/>
          <p:cNvSpPr>
            <a:spLocks noGrp="1"/>
          </p:cNvSpPr>
          <p:nvPr>
            <p:ph idx="1"/>
          </p:nvPr>
        </p:nvSpPr>
        <p:spPr/>
        <p:txBody>
          <a:bodyPr>
            <a:normAutofit fontScale="92500" lnSpcReduction="10000"/>
          </a:bodyPr>
          <a:lstStyle/>
          <a:p>
            <a:pPr marL="0" indent="0">
              <a:buNone/>
            </a:pPr>
            <a:r>
              <a:rPr lang="fr-FR" sz="3000" dirty="0"/>
              <a:t>Investissez dans des instances réservées</a:t>
            </a:r>
            <a:r>
              <a:rPr lang="en-US" sz="3000" dirty="0"/>
              <a:t>(RIs):</a:t>
            </a:r>
            <a:endParaRPr lang="en-US" dirty="0"/>
          </a:p>
          <a:p>
            <a:pPr marL="471488" indent="-471488"/>
            <a:r>
              <a:rPr lang="en-US" dirty="0" err="1"/>
              <a:t>gagnez</a:t>
            </a:r>
            <a:r>
              <a:rPr lang="en-US" dirty="0"/>
              <a:t> plus de 75%</a:t>
            </a:r>
          </a:p>
          <a:p>
            <a:pPr marL="471488" indent="-471488"/>
            <a:r>
              <a:rPr lang="en-US" dirty="0"/>
              <a:t>Options:</a:t>
            </a:r>
          </a:p>
          <a:p>
            <a:pPr marL="928688" lvl="2" indent="-471488"/>
            <a:r>
              <a:rPr lang="en-US" sz="2400" dirty="0"/>
              <a:t>Instance </a:t>
            </a:r>
            <a:r>
              <a:rPr lang="en-US" sz="2400" dirty="0" err="1"/>
              <a:t>réservée</a:t>
            </a:r>
            <a:r>
              <a:rPr lang="en-US" sz="2400" dirty="0"/>
              <a:t> à </a:t>
            </a:r>
            <a:r>
              <a:rPr lang="en-US" sz="2400" dirty="0" err="1"/>
              <a:t>l'avance</a:t>
            </a:r>
            <a:r>
              <a:rPr lang="en-US" sz="2400" dirty="0"/>
              <a:t> </a:t>
            </a:r>
            <a:r>
              <a:rPr lang="en-US" sz="2200" b="1" dirty="0">
                <a:solidFill>
                  <a:srgbClr val="0070C0"/>
                </a:solidFill>
              </a:rPr>
              <a:t>(AURI) </a:t>
            </a:r>
            <a:r>
              <a:rPr lang="en-US" sz="2200" b="1" dirty="0">
                <a:sym typeface="Wingdings" pitchFamily="2" charset="2"/>
              </a:rPr>
              <a:t> remise la plus </a:t>
            </a:r>
            <a:r>
              <a:rPr lang="en-US" sz="2200" b="1" dirty="0" err="1">
                <a:sym typeface="Wingdings" pitchFamily="2" charset="2"/>
              </a:rPr>
              <a:t>importante</a:t>
            </a:r>
            <a:endParaRPr lang="en-US" sz="2200" b="1" dirty="0"/>
          </a:p>
          <a:p>
            <a:pPr marL="928688" lvl="2" indent="-471488"/>
            <a:r>
              <a:rPr lang="en-US" sz="2400" dirty="0"/>
              <a:t>Instance </a:t>
            </a:r>
            <a:r>
              <a:rPr lang="en-US" sz="2400" dirty="0" err="1"/>
              <a:t>réservée</a:t>
            </a:r>
            <a:r>
              <a:rPr lang="en-US" sz="2400" dirty="0"/>
              <a:t> </a:t>
            </a:r>
            <a:r>
              <a:rPr lang="en-US" sz="2400" dirty="0" err="1"/>
              <a:t>initiale</a:t>
            </a:r>
            <a:r>
              <a:rPr lang="en-US" sz="2400" dirty="0"/>
              <a:t> </a:t>
            </a:r>
            <a:r>
              <a:rPr lang="en-US" sz="2400" dirty="0" err="1"/>
              <a:t>partielle</a:t>
            </a:r>
            <a:r>
              <a:rPr lang="en-US" sz="2400" dirty="0"/>
              <a:t> </a:t>
            </a:r>
            <a:r>
              <a:rPr lang="en-US" sz="2200" b="1" dirty="0">
                <a:solidFill>
                  <a:srgbClr val="0070C0"/>
                </a:solidFill>
              </a:rPr>
              <a:t>(PURI) </a:t>
            </a:r>
            <a:r>
              <a:rPr lang="en-US" sz="2200" b="1" dirty="0">
                <a:sym typeface="Wingdings" pitchFamily="2" charset="2"/>
              </a:rPr>
              <a:t> </a:t>
            </a:r>
            <a:r>
              <a:rPr lang="en-US" sz="2200" b="1" dirty="0" err="1">
                <a:sym typeface="Wingdings" pitchFamily="2" charset="2"/>
              </a:rPr>
              <a:t>réductions</a:t>
            </a:r>
            <a:r>
              <a:rPr lang="en-US" sz="2200" b="1" dirty="0">
                <a:sym typeface="Wingdings" pitchFamily="2" charset="2"/>
              </a:rPr>
              <a:t> </a:t>
            </a:r>
            <a:r>
              <a:rPr lang="en-US" sz="2200" b="1" dirty="0" err="1">
                <a:sym typeface="Wingdings" pitchFamily="2" charset="2"/>
              </a:rPr>
              <a:t>inférieures</a:t>
            </a:r>
            <a:endParaRPr lang="en-US" sz="2200" b="1" dirty="0">
              <a:solidFill>
                <a:schemeClr val="accent4"/>
              </a:solidFill>
            </a:endParaRPr>
          </a:p>
          <a:p>
            <a:pPr marL="928688" lvl="2" indent="-471488">
              <a:lnSpc>
                <a:spcPct val="100000"/>
              </a:lnSpc>
            </a:pPr>
            <a:r>
              <a:rPr lang="fr-FR" sz="2400" dirty="0"/>
              <a:t>Instance réservée sans paiement initial </a:t>
            </a:r>
            <a:r>
              <a:rPr lang="en-US" sz="2200" b="1" dirty="0">
                <a:solidFill>
                  <a:srgbClr val="0070C0"/>
                </a:solidFill>
              </a:rPr>
              <a:t>(NURI) </a:t>
            </a:r>
            <a:r>
              <a:rPr lang="en-US" sz="2200" b="1" dirty="0">
                <a:sym typeface="Wingdings" pitchFamily="2" charset="2"/>
              </a:rPr>
              <a:t> plus petite remise</a:t>
            </a:r>
          </a:p>
          <a:p>
            <a:pPr marL="457200" lvl="2" indent="0">
              <a:lnSpc>
                <a:spcPct val="100000"/>
              </a:lnSpc>
              <a:buNone/>
            </a:pPr>
            <a:endParaRPr lang="en-US" dirty="0"/>
          </a:p>
          <a:p>
            <a:pPr marL="0" indent="0">
              <a:buNone/>
            </a:pPr>
            <a:r>
              <a:rPr lang="en-US" dirty="0"/>
              <a:t>Benefices:</a:t>
            </a:r>
          </a:p>
          <a:p>
            <a:pPr marL="460375" indent="-460375"/>
            <a:r>
              <a:rPr lang="en-US" dirty="0" err="1"/>
              <a:t>Minimiser</a:t>
            </a:r>
            <a:r>
              <a:rPr lang="en-US" dirty="0"/>
              <a:t> les </a:t>
            </a:r>
            <a:r>
              <a:rPr lang="en-US" dirty="0" err="1"/>
              <a:t>risques</a:t>
            </a:r>
            <a:endParaRPr lang="en-US" dirty="0"/>
          </a:p>
          <a:p>
            <a:pPr marL="460375" indent="-460375"/>
            <a:r>
              <a:rPr lang="fr-FR" dirty="0"/>
              <a:t>Gérer les budgets de manière prévisible</a:t>
            </a:r>
          </a:p>
          <a:p>
            <a:pPr marL="460375" indent="-460375"/>
            <a:r>
              <a:rPr lang="fr-FR" dirty="0"/>
              <a:t>Se conformer aux politiques qui nécessitent des engagements à plus long terme</a:t>
            </a:r>
            <a:endParaRPr lang="en-US" dirty="0"/>
          </a:p>
        </p:txBody>
      </p:sp>
      <p:pic>
        <p:nvPicPr>
          <p:cNvPr id="6" name="Picture 5"/>
          <p:cNvPicPr>
            <a:picLocks noChangeAspect="1"/>
          </p:cNvPicPr>
          <p:nvPr/>
        </p:nvPicPr>
        <p:blipFill rotWithShape="1">
          <a:blip r:embed="rId3" cstate="print">
            <a:extLst>
              <a:ext uri="{28A0092B-C50C-407E-A947-70E740481C1C}">
                <a14:useLocalDpi xmlns:a14="http://schemas.microsoft.com/office/drawing/2010/main" val="0"/>
              </a:ext>
            </a:extLst>
          </a:blip>
          <a:srcRect l="15244" t="4150" r="16822" b="4624"/>
          <a:stretch/>
        </p:blipFill>
        <p:spPr>
          <a:xfrm>
            <a:off x="10063440" y="1463041"/>
            <a:ext cx="1869480" cy="2510444"/>
          </a:xfrm>
          <a:prstGeom prst="rect">
            <a:avLst/>
          </a:prstGeom>
        </p:spPr>
      </p:pic>
    </p:spTree>
    <p:extLst>
      <p:ext uri="{BB962C8B-B14F-4D97-AF65-F5344CB8AC3E}">
        <p14:creationId xmlns:p14="http://schemas.microsoft.com/office/powerpoint/2010/main" val="19579828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dirty="0"/>
              <a:t>Payez moins en utilisant plus</a:t>
            </a:r>
            <a:endParaRPr lang="en-US" dirty="0"/>
          </a:p>
        </p:txBody>
      </p:sp>
      <p:sp>
        <p:nvSpPr>
          <p:cNvPr id="4" name="Content Placeholder 3"/>
          <p:cNvSpPr>
            <a:spLocks noGrp="1"/>
          </p:cNvSpPr>
          <p:nvPr>
            <p:ph idx="1"/>
          </p:nvPr>
        </p:nvSpPr>
        <p:spPr>
          <a:xfrm>
            <a:off x="238539" y="1440305"/>
            <a:ext cx="10267333" cy="4913308"/>
          </a:xfrm>
        </p:spPr>
        <p:txBody>
          <a:bodyPr>
            <a:noAutofit/>
          </a:bodyPr>
          <a:lstStyle/>
          <a:p>
            <a:pPr marL="0" indent="0">
              <a:buNone/>
            </a:pPr>
            <a:r>
              <a:rPr lang="fr-FR" dirty="0"/>
              <a:t>Réalisez des remises basées sur le volume</a:t>
            </a:r>
            <a:r>
              <a:rPr lang="en-US" dirty="0"/>
              <a:t>:</a:t>
            </a:r>
          </a:p>
          <a:p>
            <a:pPr marL="519113" indent="-519113"/>
            <a:r>
              <a:rPr lang="fr-FR" b="1" dirty="0">
                <a:solidFill>
                  <a:srgbClr val="0070C0"/>
                </a:solidFill>
              </a:rPr>
              <a:t>Économies </a:t>
            </a:r>
            <a:r>
              <a:rPr lang="fr-FR" dirty="0"/>
              <a:t>à mesure que l'utilisation augmente</a:t>
            </a:r>
            <a:r>
              <a:rPr lang="en-US" dirty="0"/>
              <a:t>.</a:t>
            </a:r>
          </a:p>
          <a:p>
            <a:pPr marL="519113" indent="-519113"/>
            <a:r>
              <a:rPr lang="fr-FR" b="1" dirty="0">
                <a:solidFill>
                  <a:srgbClr val="0070C0"/>
                </a:solidFill>
              </a:rPr>
              <a:t>Tarification échelonnée </a:t>
            </a:r>
            <a:r>
              <a:rPr lang="fr-FR" dirty="0"/>
              <a:t>pour les services (par exemple, Amazon S3, EBS, EFS)  plus vous en utilisez, moins vous payez</a:t>
            </a:r>
            <a:r>
              <a:rPr lang="en-US" dirty="0">
                <a:sym typeface="Wingdings" pitchFamily="2" charset="2"/>
              </a:rPr>
              <a:t>.</a:t>
            </a:r>
            <a:endParaRPr lang="en-US" dirty="0"/>
          </a:p>
          <a:p>
            <a:pPr marL="519113" indent="-519113"/>
            <a:r>
              <a:rPr lang="fr-FR" dirty="0"/>
              <a:t>Le transfert de données IN est toujours gratuit.</a:t>
            </a:r>
          </a:p>
          <a:p>
            <a:pPr marL="519113" indent="-519113"/>
            <a:r>
              <a:rPr lang="fr-FR" dirty="0"/>
              <a:t>Les services de stockage multiples offrent des coûts de stockage inférieurs en fonction des besoins.</a:t>
            </a:r>
            <a:r>
              <a:rPr lang="en-US" dirty="0"/>
              <a:t>.</a:t>
            </a:r>
          </a:p>
          <a:p>
            <a:pPr marL="0" indent="0">
              <a:buNone/>
            </a:pPr>
            <a:r>
              <a:rPr lang="en-US" dirty="0"/>
              <a:t>Benefices:</a:t>
            </a:r>
          </a:p>
          <a:p>
            <a:pPr marL="460375" indent="-460375"/>
            <a:r>
              <a:rPr lang="fr-FR" dirty="0"/>
              <a:t>Choisir la bonne combinaison d'options de stockage vous aide à réduire les coûts tout en préservant les performances, la sécurité et la durabilité</a:t>
            </a:r>
            <a:r>
              <a:rPr lang="en-US" dirty="0"/>
              <a:t>.</a:t>
            </a:r>
          </a:p>
        </p:txBody>
      </p:sp>
      <p:pic>
        <p:nvPicPr>
          <p:cNvPr id="5" name="Picture 4"/>
          <p:cNvPicPr>
            <a:picLocks noChangeAspect="1"/>
          </p:cNvPicPr>
          <p:nvPr/>
        </p:nvPicPr>
        <p:blipFill rotWithShape="1">
          <a:blip r:embed="rId3" cstate="print">
            <a:extLst>
              <a:ext uri="{28A0092B-C50C-407E-A947-70E740481C1C}">
                <a14:useLocalDpi xmlns:a14="http://schemas.microsoft.com/office/drawing/2010/main" val="0"/>
              </a:ext>
            </a:extLst>
          </a:blip>
          <a:srcRect l="8619" t="8553" r="9671" b="9737"/>
          <a:stretch/>
        </p:blipFill>
        <p:spPr>
          <a:xfrm>
            <a:off x="9875520" y="1463040"/>
            <a:ext cx="2057400" cy="2057401"/>
          </a:xfrm>
          <a:prstGeom prst="rect">
            <a:avLst/>
          </a:prstGeom>
        </p:spPr>
      </p:pic>
    </p:spTree>
    <p:extLst>
      <p:ext uri="{BB962C8B-B14F-4D97-AF65-F5344CB8AC3E}">
        <p14:creationId xmlns:p14="http://schemas.microsoft.com/office/powerpoint/2010/main" val="119182451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SLIDE_COUNT" val="33"/>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15339</TotalTime>
  <Words>5106</Words>
  <Application>Microsoft Office PowerPoint</Application>
  <PresentationFormat>Grand écran</PresentationFormat>
  <Paragraphs>390</Paragraphs>
  <Slides>25</Slides>
  <Notes>25</Notes>
  <HiddenSlides>0</HiddenSlides>
  <MMClips>0</MMClips>
  <ScaleCrop>false</ScaleCrop>
  <HeadingPairs>
    <vt:vector size="6" baseType="variant">
      <vt:variant>
        <vt:lpstr>Polices utilisées</vt:lpstr>
      </vt:variant>
      <vt:variant>
        <vt:i4>6</vt:i4>
      </vt:variant>
      <vt:variant>
        <vt:lpstr>Thème</vt:lpstr>
      </vt:variant>
      <vt:variant>
        <vt:i4>1</vt:i4>
      </vt:variant>
      <vt:variant>
        <vt:lpstr>Titres des diapositives</vt:lpstr>
      </vt:variant>
      <vt:variant>
        <vt:i4>25</vt:i4>
      </vt:variant>
    </vt:vector>
  </HeadingPairs>
  <TitlesOfParts>
    <vt:vector size="32" baseType="lpstr">
      <vt:lpstr>Amazon Ember</vt:lpstr>
      <vt:lpstr>Amazon Ember Light</vt:lpstr>
      <vt:lpstr>Amazon Ember Medium</vt:lpstr>
      <vt:lpstr>Arial</vt:lpstr>
      <vt:lpstr>Calibri</vt:lpstr>
      <vt:lpstr>Helvetica Neue LT Std 65 Medium</vt:lpstr>
      <vt:lpstr>Office Theme</vt:lpstr>
      <vt:lpstr>Module 1, Section 2: Tarification dans le Cloud</vt:lpstr>
      <vt:lpstr>Contenu de ce module</vt:lpstr>
      <vt:lpstr>Présentation du module</vt:lpstr>
      <vt:lpstr>Part 1: Principes de base de la tarification AWS</vt:lpstr>
      <vt:lpstr>Principes de base de la tarification AWS</vt:lpstr>
      <vt:lpstr>Modèle de tarification AWS</vt:lpstr>
      <vt:lpstr>Payez pour ce que vous utilisez</vt:lpstr>
      <vt:lpstr>Payez moins lorsque vous réservez</vt:lpstr>
      <vt:lpstr>Payez moins en utilisant plus</vt:lpstr>
      <vt:lpstr>Payez encore moins à mesure qu'AWS se développe</vt:lpstr>
      <vt:lpstr>Tarification personnalisée</vt:lpstr>
      <vt:lpstr>AWS Free Tier</vt:lpstr>
      <vt:lpstr>Aucune Charge (Gratuit)</vt:lpstr>
      <vt:lpstr>Resumé</vt:lpstr>
      <vt:lpstr>Part 2: Total Cost of Ownership (TCO)</vt:lpstr>
      <vt:lpstr>On-Premises versus Cloud</vt:lpstr>
      <vt:lpstr>Qu’est ce que Total Cost of Ownership (TCO)?                                                   </vt:lpstr>
      <vt:lpstr>Considérations sur leTCO</vt:lpstr>
      <vt:lpstr>On-Premises versus All-In Cloud</vt:lpstr>
      <vt:lpstr>AWS Simple Monthly Calculator</vt:lpstr>
      <vt:lpstr>AWS TCO Calculator</vt:lpstr>
      <vt:lpstr>Ressources pour vous aider à démarrer</vt:lpstr>
      <vt:lpstr>Resumé</vt:lpstr>
      <vt:lpstr>Prochaine Session: Section 1.0.3 – Présentation de l’infrastructure globale d’AWS     Présentation de l’infrastructure de AWS     Comprendre les services managés et non managés</vt:lpstr>
      <vt:lpstr>Thanks for participating!</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Microsoft Office User</dc:creator>
  <cp:keywords>1.0.18</cp:keywords>
  <dc:description/>
  <cp:lastModifiedBy>Frazer Sado</cp:lastModifiedBy>
  <cp:revision>387</cp:revision>
  <cp:lastPrinted>2017-08-03T20:30:13Z</cp:lastPrinted>
  <dcterms:created xsi:type="dcterms:W3CDTF">2017-05-11T23:06:57Z</dcterms:created>
  <dcterms:modified xsi:type="dcterms:W3CDTF">2021-09-05T21:03:38Z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1B49CEB6-EABE-4C46-B9B4-DDCA9A56C1C4</vt:lpwstr>
  </property>
  <property fmtid="{D5CDD505-2E9C-101B-9397-08002B2CF9AE}" pid="3" name="ArticulatePath">
    <vt:lpwstr>12P-Intro to Cloud Economics</vt:lpwstr>
  </property>
</Properties>
</file>

<file path=docProps/thumbnail.jpeg>
</file>